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2" r:id="rId16"/>
    <p:sldId id="271" r:id="rId17"/>
    <p:sldId id="269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F475-F546-41F0-8A0F-0251E79BD56A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E8AED-00A3-4699-85B3-C08189A203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F475-F546-41F0-8A0F-0251E79BD56A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E8AED-00A3-4699-85B3-C08189A203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F475-F546-41F0-8A0F-0251E79BD56A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E8AED-00A3-4699-85B3-C08189A203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F475-F546-41F0-8A0F-0251E79BD56A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E8AED-00A3-4699-85B3-C08189A203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F475-F546-41F0-8A0F-0251E79BD56A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E8AED-00A3-4699-85B3-C08189A203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F475-F546-41F0-8A0F-0251E79BD56A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E8AED-00A3-4699-85B3-C08189A203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F475-F546-41F0-8A0F-0251E79BD56A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E8AED-00A3-4699-85B3-C08189A203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F475-F546-41F0-8A0F-0251E79BD56A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E8AED-00A3-4699-85B3-C08189A203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F475-F546-41F0-8A0F-0251E79BD56A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E8AED-00A3-4699-85B3-C08189A203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F475-F546-41F0-8A0F-0251E79BD56A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E8AED-00A3-4699-85B3-C08189A203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F475-F546-41F0-8A0F-0251E79BD56A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E8AED-00A3-4699-85B3-C08189A203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3F475-F546-41F0-8A0F-0251E79BD56A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E8AED-00A3-4699-85B3-C08189A203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learningapps.org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joyteka.com/ru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learnis.ru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kvestodel.ru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arnis.ru/" TargetMode="External"/><Relationship Id="rId2" Type="http://schemas.openxmlformats.org/officeDocument/2006/relationships/hyperlink" Target="https://rosuchebnik.ru/material/obrazovatelnye-kvesty-v-shkole-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C:\Users\bmr\Downloads\obrazovatelnyy-kvest-smysl-soderzhanie-tehnologicheskie-priyomy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0072" y="5301208"/>
            <a:ext cx="3775929" cy="821736"/>
          </a:xfrm>
        </p:spPr>
        <p:txBody>
          <a:bodyPr>
            <a:normAutofit fontScale="92500" lnSpcReduction="20000"/>
          </a:bodyPr>
          <a:lstStyle/>
          <a:p>
            <a:r>
              <a:rPr lang="ru-RU" sz="2800" b="1" dirty="0" err="1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Бражникова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М.Р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. </a:t>
            </a:r>
          </a:p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учитель информатики</a:t>
            </a:r>
            <a:endParaRPr lang="ru-RU" sz="2800" b="1" dirty="0">
              <a:solidFill>
                <a:srgbClr val="00206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15616" y="188640"/>
            <a:ext cx="7406640" cy="608088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МОУ гимназия имени А.Л. Кекина г. Ростова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419872" y="6237312"/>
            <a:ext cx="4123184" cy="432048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Ростов, 2021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491880" y="3933056"/>
            <a:ext cx="53073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215">
              <a:defRPr/>
            </a:pPr>
            <a:r>
              <a:rPr lang="ru" b="1" i="1" kern="0" dirty="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Мы лишаем детей будущего, </a:t>
            </a:r>
            <a:r>
              <a:rPr lang="ru" b="1" i="1" kern="0" dirty="0" smtClean="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если    </a:t>
            </a:r>
          </a:p>
          <a:p>
            <a:pPr lvl="0" indent="450215">
              <a:defRPr/>
            </a:pPr>
            <a:r>
              <a:rPr lang="ru" b="1" i="1" kern="0" dirty="0" smtClean="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продолжаем </a:t>
            </a:r>
            <a:r>
              <a:rPr lang="ru" b="1" i="1" kern="0" dirty="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учить сегодня </a:t>
            </a:r>
            <a:r>
              <a:rPr lang="ru" b="1" i="1" kern="0" dirty="0" smtClean="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  так</a:t>
            </a:r>
            <a:r>
              <a:rPr lang="ru" b="1" i="1" kern="0" dirty="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,</a:t>
            </a:r>
          </a:p>
          <a:p>
            <a:pPr lvl="0" indent="450215">
              <a:defRPr/>
            </a:pPr>
            <a:r>
              <a:rPr lang="ru" b="1" i="1" kern="0" dirty="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как учили этому вчера.</a:t>
            </a:r>
          </a:p>
          <a:p>
            <a:pPr lvl="0" indent="450215" algn="r">
              <a:defRPr/>
            </a:pPr>
            <a:r>
              <a:rPr lang="ru" b="1" i="1" kern="0" dirty="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Джон Дьюи</a:t>
            </a:r>
          </a:p>
        </p:txBody>
      </p:sp>
      <p:pic>
        <p:nvPicPr>
          <p:cNvPr id="8" name="Рисунок 7" descr="https://tmsearch.onlinepatent.ru/images/6bd26af6-f74f-4254-8d34-f860466ae37c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980728"/>
            <a:ext cx="1020041" cy="125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483768" y="1844824"/>
            <a:ext cx="6228184" cy="181588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Цифровые Квест – технологии 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в организации урочной и внеурочной деятельности </a:t>
            </a:r>
            <a:endParaRPr lang="ru-RU" sz="2800" b="1" dirty="0" smtClean="0">
              <a:solidFill>
                <a:srgbClr val="00206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учителя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– предметника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Квест - Финал (3 этап) </a:t>
            </a:r>
            <a:br>
              <a:rPr lang="ru-RU" sz="3600" b="1" dirty="0" smtClean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On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-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line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игры «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Ты, я и информатика» 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30614" t="14762" r="31622" b="50661"/>
          <a:stretch>
            <a:fillRect/>
          </a:stretch>
        </p:blipFill>
        <p:spPr bwMode="auto">
          <a:xfrm>
            <a:off x="899592" y="2132856"/>
            <a:ext cx="3703945" cy="197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 l="30748" t="13095" r="31890" b="30159"/>
          <a:stretch>
            <a:fillRect/>
          </a:stretch>
        </p:blipFill>
        <p:spPr bwMode="auto">
          <a:xfrm>
            <a:off x="4644008" y="1700808"/>
            <a:ext cx="432022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3131840" y="5589240"/>
            <a:ext cx="504056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Время прохождения квеста: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40-60 мин.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Возраст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5-7 класс.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Среда: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google-формы,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earningapps.org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Обучающий Квест для родителей «Цифровой лабиринт»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700808"/>
            <a:ext cx="6480720" cy="3528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3563888" y="5450741"/>
            <a:ext cx="489654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Время прохождения квеста: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40-60 мин. </a:t>
            </a: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Возраст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без ограничений (семейный)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Среда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: 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earningapps.org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Квест «Мир цифры»</a:t>
            </a: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3402244" y="5500192"/>
            <a:ext cx="428271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Время прохождения: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30-120  минут.</a:t>
            </a: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Возраст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5-7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класс, 8-9, 10-11 класс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Среда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joyteka.com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 cstate="print"/>
          <a:srcRect t="4364" b="8130"/>
          <a:stretch>
            <a:fillRect/>
          </a:stretch>
        </p:blipFill>
        <p:spPr bwMode="auto">
          <a:xfrm>
            <a:off x="2555776" y="1268760"/>
            <a:ext cx="6108769" cy="358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print"/>
          <a:srcRect t="5556" r="65765" b="7672"/>
          <a:stretch>
            <a:fillRect/>
          </a:stretch>
        </p:blipFill>
        <p:spPr bwMode="auto">
          <a:xfrm>
            <a:off x="1619672" y="1628800"/>
            <a:ext cx="230425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987824" y="5085184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5-7 класс             8-9 класс                     10-11 класс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circl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87208" cy="1143000"/>
          </a:xfrm>
        </p:spPr>
        <p:txBody>
          <a:bodyPr>
            <a:noAutofit/>
          </a:bodyPr>
          <a:lstStyle/>
          <a:p>
            <a:r>
              <a:rPr lang="ru-RU" sz="3600" b="1" dirty="0" err="1" smtClean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Интернет-порталы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по 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разработке квестов</a:t>
            </a: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1763688" y="1844824"/>
            <a:ext cx="6336704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  <a:hlinkClick r:id="rId2"/>
              </a:rPr>
              <a:t>https://learningapps.org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985" name="Рисунок 28"/>
          <p:cNvPicPr>
            <a:picLocks noChangeAspect="1" noChangeArrowheads="1"/>
          </p:cNvPicPr>
          <p:nvPr/>
        </p:nvPicPr>
        <p:blipFill>
          <a:blip r:embed="rId3" cstate="print"/>
          <a:srcRect l="6735" t="12758" r="18446" b="7280"/>
          <a:stretch>
            <a:fillRect/>
          </a:stretch>
        </p:blipFill>
        <p:spPr bwMode="auto">
          <a:xfrm>
            <a:off x="2483768" y="2564904"/>
            <a:ext cx="6447171" cy="3870945"/>
          </a:xfrm>
          <a:prstGeom prst="rect">
            <a:avLst/>
          </a:prstGeom>
          <a:noFill/>
        </p:spPr>
      </p:pic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0" y="3248025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ircl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87208" cy="1143000"/>
          </a:xfrm>
        </p:spPr>
        <p:txBody>
          <a:bodyPr>
            <a:noAutofit/>
          </a:bodyPr>
          <a:lstStyle/>
          <a:p>
            <a:r>
              <a:rPr lang="ru-RU" sz="3600" b="1" dirty="0" err="1" smtClean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Интернет-порталы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 по разработке квестов</a:t>
            </a: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1763688" y="1844824"/>
            <a:ext cx="6336704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3200" u="sng" dirty="0" smtClean="0">
                <a:hlinkClick r:id="rId2"/>
              </a:rPr>
              <a:t>https://joyteka.com/ru</a:t>
            </a:r>
            <a:endParaRPr lang="ru-RU" sz="3200" dirty="0" smtClean="0"/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0" y="3248025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 t="5151" b="6739"/>
          <a:stretch>
            <a:fillRect/>
          </a:stretch>
        </p:blipFill>
        <p:spPr bwMode="auto">
          <a:xfrm>
            <a:off x="2699792" y="2708920"/>
            <a:ext cx="6138015" cy="3479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87208" cy="1143000"/>
          </a:xfrm>
        </p:spPr>
        <p:txBody>
          <a:bodyPr>
            <a:noAutofit/>
          </a:bodyPr>
          <a:lstStyle/>
          <a:p>
            <a:r>
              <a:rPr lang="ru-RU" sz="3600" b="1" dirty="0" err="1" smtClean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Интернет-порталы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 по разработке квестов</a:t>
            </a: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1763688" y="1983324"/>
            <a:ext cx="63367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3200" u="sng" dirty="0" smtClean="0">
                <a:hlinkClick r:id="rId2"/>
              </a:rPr>
              <a:t>https://www.learnis.ru/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0" y="3248025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 t="2308" b="4615"/>
          <a:stretch>
            <a:fillRect/>
          </a:stretch>
        </p:blipFill>
        <p:spPr bwMode="auto">
          <a:xfrm>
            <a:off x="2771800" y="2780928"/>
            <a:ext cx="6181346" cy="3612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87208" cy="1143000"/>
          </a:xfrm>
        </p:spPr>
        <p:txBody>
          <a:bodyPr>
            <a:noAutofit/>
          </a:bodyPr>
          <a:lstStyle/>
          <a:p>
            <a:r>
              <a:rPr lang="ru-RU" sz="3600" b="1" dirty="0" err="1" smtClean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Интернет-порталы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 по разработке квестов</a:t>
            </a: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1763688" y="1844824"/>
            <a:ext cx="6336704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3200" u="sng" dirty="0" smtClean="0">
                <a:hlinkClick r:id="rId2"/>
              </a:rPr>
              <a:t>http://kvestodel.ru/</a:t>
            </a:r>
            <a:endParaRPr lang="ru-RU" sz="3200" dirty="0" smtClean="0"/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0" y="3248025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 t="4961" b="5483"/>
          <a:stretch>
            <a:fillRect/>
          </a:stretch>
        </p:blipFill>
        <p:spPr bwMode="auto">
          <a:xfrm>
            <a:off x="2483768" y="2564904"/>
            <a:ext cx="6365037" cy="3850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err="1" smtClean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Подведем итоги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1196752"/>
            <a:ext cx="7272808" cy="4925144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4200" dirty="0" smtClean="0">
                <a:solidFill>
                  <a:srgbClr val="002060"/>
                </a:solidFill>
              </a:rPr>
              <a:t>Квест, как образовательная игровая технология, набирает популярность, пополняясь новыми технологическими приёмами: </a:t>
            </a:r>
            <a:endParaRPr lang="ru-RU" sz="4200" dirty="0" smtClean="0">
              <a:solidFill>
                <a:srgbClr val="002060"/>
              </a:solidFill>
            </a:endParaRPr>
          </a:p>
          <a:p>
            <a:r>
              <a:rPr lang="ru-RU" sz="4200" dirty="0" smtClean="0">
                <a:solidFill>
                  <a:srgbClr val="002060"/>
                </a:solidFill>
              </a:rPr>
              <a:t>расширение </a:t>
            </a:r>
            <a:r>
              <a:rPr lang="ru-RU" sz="4200" dirty="0" smtClean="0">
                <a:solidFill>
                  <a:srgbClr val="002060"/>
                </a:solidFill>
              </a:rPr>
              <a:t>общекультурного компетенции, развитие интереса к учёбе</a:t>
            </a:r>
            <a:r>
              <a:rPr lang="ru-RU" sz="4200" dirty="0" smtClean="0">
                <a:solidFill>
                  <a:srgbClr val="002060"/>
                </a:solidFill>
              </a:rPr>
              <a:t>;</a:t>
            </a:r>
          </a:p>
          <a:p>
            <a:r>
              <a:rPr lang="ru-RU" sz="4200" dirty="0" smtClean="0">
                <a:solidFill>
                  <a:srgbClr val="002060"/>
                </a:solidFill>
              </a:rPr>
              <a:t> </a:t>
            </a:r>
            <a:r>
              <a:rPr lang="ru-RU" sz="4200" dirty="0" smtClean="0">
                <a:solidFill>
                  <a:srgbClr val="002060"/>
                </a:solidFill>
              </a:rPr>
              <a:t>развитие интеллектуальных способностей, критического мышления, способности устанавливать логические связи между явлениями, выявлять ошибки и фальсификации, анализировать различные точки зрения и события и делать обоснованные выводы; </a:t>
            </a:r>
            <a:endParaRPr lang="ru-RU" sz="4200" dirty="0" smtClean="0">
              <a:solidFill>
                <a:srgbClr val="002060"/>
              </a:solidFill>
            </a:endParaRPr>
          </a:p>
          <a:p>
            <a:r>
              <a:rPr lang="ru-RU" sz="4200" dirty="0" smtClean="0">
                <a:solidFill>
                  <a:srgbClr val="002060"/>
                </a:solidFill>
              </a:rPr>
              <a:t>развитие </a:t>
            </a:r>
            <a:r>
              <a:rPr lang="ru-RU" sz="4200" dirty="0" smtClean="0">
                <a:solidFill>
                  <a:srgbClr val="002060"/>
                </a:solidFill>
              </a:rPr>
              <a:t>личностных качеств: гибкости и продуктивности мышления, быстроты реакции, ответственности, взаимоуважения; </a:t>
            </a:r>
            <a:endParaRPr lang="ru-RU" sz="4200" dirty="0" smtClean="0">
              <a:solidFill>
                <a:srgbClr val="002060"/>
              </a:solidFill>
            </a:endParaRPr>
          </a:p>
          <a:p>
            <a:r>
              <a:rPr lang="ru-RU" sz="4200" dirty="0" smtClean="0">
                <a:solidFill>
                  <a:srgbClr val="002060"/>
                </a:solidFill>
              </a:rPr>
              <a:t>развитие </a:t>
            </a:r>
            <a:r>
              <a:rPr lang="ru-RU" sz="4200" dirty="0" smtClean="0">
                <a:solidFill>
                  <a:srgbClr val="002060"/>
                </a:solidFill>
              </a:rPr>
              <a:t>умений слушать и слышать собеседника, аргументировать точку зрения. </a:t>
            </a:r>
            <a:r>
              <a:rPr lang="ru-RU" sz="4200" dirty="0" smtClean="0">
                <a:solidFill>
                  <a:srgbClr val="002060"/>
                </a:solidFill>
              </a:rPr>
              <a:t>Т</a:t>
            </a:r>
          </a:p>
          <a:p>
            <a:pPr>
              <a:buNone/>
            </a:pPr>
            <a:endParaRPr lang="ru-RU" sz="4200" dirty="0" smtClean="0">
              <a:solidFill>
                <a:srgbClr val="002060"/>
              </a:solidFill>
            </a:endParaRPr>
          </a:p>
          <a:p>
            <a:pPr algn="r">
              <a:buNone/>
            </a:pPr>
            <a:r>
              <a:rPr lang="ru-RU" sz="4200" dirty="0" smtClean="0">
                <a:solidFill>
                  <a:srgbClr val="002060"/>
                </a:solidFill>
              </a:rPr>
              <a:t>О</a:t>
            </a:r>
            <a:r>
              <a:rPr lang="ru-RU" sz="4200" dirty="0" smtClean="0">
                <a:solidFill>
                  <a:srgbClr val="002060"/>
                </a:solidFill>
              </a:rPr>
              <a:t>бразовательный </a:t>
            </a:r>
            <a:r>
              <a:rPr lang="ru-RU" sz="4200" dirty="0" smtClean="0">
                <a:solidFill>
                  <a:srgbClr val="002060"/>
                </a:solidFill>
              </a:rPr>
              <a:t>квест — один из способов стимулирования интереса к познавательной деятельности. 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circl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Информационные источники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1628800"/>
            <a:ext cx="7272808" cy="4925144"/>
          </a:xfrm>
        </p:spPr>
        <p:txBody>
          <a:bodyPr>
            <a:normAutofit/>
          </a:bodyPr>
          <a:lstStyle/>
          <a:p>
            <a:r>
              <a:rPr lang="ru-RU" sz="2400" u="sng" dirty="0" smtClean="0">
                <a:hlinkClick r:id="rId2"/>
              </a:rPr>
              <a:t>https://rosuchebnik.ru/material/obrazovatelnye-kvesty-v-shkole-/</a:t>
            </a:r>
            <a:endParaRPr lang="ru-RU" sz="2400" dirty="0" smtClean="0"/>
          </a:p>
          <a:p>
            <a:r>
              <a:rPr lang="ru-RU" sz="2400" u="sng" dirty="0" smtClean="0">
                <a:hlinkClick r:id="rId3"/>
              </a:rPr>
              <a:t>https://www.learnis.ru/</a:t>
            </a:r>
            <a:endParaRPr lang="ru-RU" sz="2400" dirty="0" smtClean="0"/>
          </a:p>
          <a:p>
            <a:r>
              <a:rPr lang="en-US" sz="2400" u="sng" dirty="0" smtClean="0">
                <a:hlinkClick r:id="rId4"/>
              </a:rPr>
              <a:t>file</a:t>
            </a:r>
            <a:r>
              <a:rPr lang="ru-RU" sz="2400" u="sng" dirty="0" smtClean="0">
                <a:hlinkClick r:id="rId4"/>
              </a:rPr>
              <a:t>:///</a:t>
            </a:r>
            <a:r>
              <a:rPr lang="en-US" sz="2400" u="sng" dirty="0" smtClean="0">
                <a:hlinkClick r:id="rId4"/>
              </a:rPr>
              <a:t>C</a:t>
            </a:r>
            <a:r>
              <a:rPr lang="ru-RU" sz="2400" u="sng" dirty="0" smtClean="0">
                <a:hlinkClick r:id="rId4"/>
              </a:rPr>
              <a:t>:/</a:t>
            </a:r>
            <a:r>
              <a:rPr lang="en-US" sz="2400" u="sng" dirty="0" smtClean="0">
                <a:hlinkClick r:id="rId4"/>
              </a:rPr>
              <a:t>Users</a:t>
            </a:r>
            <a:r>
              <a:rPr lang="ru-RU" sz="2400" u="sng" dirty="0" smtClean="0">
                <a:hlinkClick r:id="rId4"/>
              </a:rPr>
              <a:t>/</a:t>
            </a:r>
            <a:r>
              <a:rPr lang="en-US" sz="2400" u="sng" dirty="0" err="1" smtClean="0">
                <a:hlinkClick r:id="rId4"/>
              </a:rPr>
              <a:t>bmr</a:t>
            </a:r>
            <a:r>
              <a:rPr lang="ru-RU" sz="2400" u="sng" dirty="0" smtClean="0">
                <a:hlinkClick r:id="rId4"/>
              </a:rPr>
              <a:t>/</a:t>
            </a:r>
            <a:r>
              <a:rPr lang="en-US" sz="2400" u="sng" dirty="0" smtClean="0">
                <a:hlinkClick r:id="rId4"/>
              </a:rPr>
              <a:t>Downloads</a:t>
            </a:r>
            <a:r>
              <a:rPr lang="ru-RU" sz="2400" u="sng" dirty="0" smtClean="0">
                <a:hlinkClick r:id="rId4"/>
              </a:rPr>
              <a:t>/</a:t>
            </a:r>
            <a:r>
              <a:rPr lang="en-US" sz="2400" u="sng" dirty="0" err="1" smtClean="0">
                <a:hlinkClick r:id="rId4"/>
              </a:rPr>
              <a:t>obrazovatelnyy</a:t>
            </a:r>
            <a:r>
              <a:rPr lang="ru-RU" sz="2400" u="sng" dirty="0" smtClean="0">
                <a:hlinkClick r:id="rId4"/>
              </a:rPr>
              <a:t>-</a:t>
            </a:r>
            <a:r>
              <a:rPr lang="en-US" sz="2400" u="sng" dirty="0" err="1" smtClean="0">
                <a:hlinkClick r:id="rId4"/>
              </a:rPr>
              <a:t>kvest</a:t>
            </a:r>
            <a:r>
              <a:rPr lang="ru-RU" sz="2400" u="sng" dirty="0" smtClean="0">
                <a:hlinkClick r:id="rId4"/>
              </a:rPr>
              <a:t>-</a:t>
            </a:r>
            <a:r>
              <a:rPr lang="en-US" sz="2400" u="sng" dirty="0" err="1" smtClean="0">
                <a:hlinkClick r:id="rId4"/>
              </a:rPr>
              <a:t>smysl</a:t>
            </a:r>
            <a:r>
              <a:rPr lang="ru-RU" sz="2400" u="sng" dirty="0" smtClean="0">
                <a:hlinkClick r:id="rId4"/>
              </a:rPr>
              <a:t>-</a:t>
            </a:r>
            <a:r>
              <a:rPr lang="en-US" sz="2400" u="sng" dirty="0" err="1" smtClean="0">
                <a:hlinkClick r:id="rId4"/>
              </a:rPr>
              <a:t>soderzhanie</a:t>
            </a:r>
            <a:r>
              <a:rPr lang="ru-RU" sz="2400" u="sng" dirty="0" smtClean="0">
                <a:hlinkClick r:id="rId4"/>
              </a:rPr>
              <a:t>-</a:t>
            </a:r>
            <a:r>
              <a:rPr lang="en-US" sz="2400" u="sng" dirty="0" err="1" smtClean="0">
                <a:hlinkClick r:id="rId4"/>
              </a:rPr>
              <a:t>tehnologicheskie</a:t>
            </a:r>
            <a:r>
              <a:rPr lang="ru-RU" sz="2400" u="sng" dirty="0" smtClean="0">
                <a:hlinkClick r:id="rId4"/>
              </a:rPr>
              <a:t>-</a:t>
            </a:r>
            <a:r>
              <a:rPr lang="en-US" sz="2400" u="sng" dirty="0" err="1" smtClean="0">
                <a:hlinkClick r:id="rId4"/>
              </a:rPr>
              <a:t>priyomy</a:t>
            </a:r>
            <a:r>
              <a:rPr lang="ru-RU" sz="2400" u="sng" dirty="0" smtClean="0">
                <a:hlinkClick r:id="rId4"/>
              </a:rPr>
              <a:t>.</a:t>
            </a:r>
            <a:r>
              <a:rPr lang="en-US" sz="2400" u="sng" dirty="0" err="1" smtClean="0">
                <a:hlinkClick r:id="rId4"/>
              </a:rPr>
              <a:t>pdf</a:t>
            </a:r>
            <a:endParaRPr lang="ru-RU" dirty="0"/>
          </a:p>
        </p:txBody>
      </p:sp>
    </p:spTree>
  </p:cSld>
  <p:clrMapOvr>
    <a:masterClrMapping/>
  </p:clrMapOvr>
  <p:transition spd="slow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«Делу — время, а потехе — час» </a:t>
            </a:r>
          </a:p>
        </p:txBody>
      </p:sp>
      <p:pic>
        <p:nvPicPr>
          <p:cNvPr id="30722" name="Picture 2" descr="https://www.ggf.tsu.ru/content/news/files/2017-2018/%D0%BA%D0%B2%D0%B5%D1%81%D1%82170218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0456" y="2420888"/>
            <a:ext cx="6103573" cy="4073472"/>
          </a:xfrm>
          <a:prstGeom prst="rect">
            <a:avLst/>
          </a:prstGeom>
          <a:noFill/>
        </p:spPr>
      </p:pic>
      <p:pic>
        <p:nvPicPr>
          <p:cNvPr id="30728" name="Picture 8" descr="https://static.tildacdn.com/tild3530-3530-4566-b731-633832343965/Cartoon20Question20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188640"/>
            <a:ext cx="2132856" cy="21328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Интерактивные формы проведения уроков и внеурочных занятий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27784" y="1600200"/>
            <a:ext cx="6059016" cy="4525963"/>
          </a:xfrm>
        </p:spPr>
        <p:txBody>
          <a:bodyPr/>
          <a:lstStyle/>
          <a:p>
            <a:pPr lvl="0"/>
            <a:r>
              <a:rPr lang="ru-RU" sz="2800" dirty="0" smtClean="0">
                <a:solidFill>
                  <a:srgbClr val="002060"/>
                </a:solidFill>
              </a:rPr>
              <a:t>ролевая игра,</a:t>
            </a:r>
          </a:p>
          <a:p>
            <a:pPr lvl="0"/>
            <a:r>
              <a:rPr lang="ru-RU" sz="2800" dirty="0" smtClean="0">
                <a:solidFill>
                  <a:srgbClr val="002060"/>
                </a:solidFill>
              </a:rPr>
              <a:t>работа в малых группах, </a:t>
            </a:r>
          </a:p>
          <a:p>
            <a:pPr lvl="0"/>
            <a:r>
              <a:rPr lang="ru-RU" sz="2800" dirty="0" smtClean="0">
                <a:solidFill>
                  <a:srgbClr val="002060"/>
                </a:solidFill>
              </a:rPr>
              <a:t>КТД (коллективное творческое дело),</a:t>
            </a:r>
          </a:p>
          <a:p>
            <a:pPr lvl="0"/>
            <a:r>
              <a:rPr lang="ru-RU" sz="2800" dirty="0" smtClean="0">
                <a:solidFill>
                  <a:srgbClr val="002060"/>
                </a:solidFill>
              </a:rPr>
              <a:t>проведение цифровых экспериментов</a:t>
            </a:r>
          </a:p>
          <a:p>
            <a:pPr lvl="0"/>
            <a:r>
              <a:rPr lang="ru-RU" sz="2800" dirty="0" smtClean="0">
                <a:solidFill>
                  <a:srgbClr val="002060"/>
                </a:solidFill>
              </a:rPr>
              <a:t>применение интерактивных заданий. 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67744" y="620688"/>
            <a:ext cx="6635080" cy="5649491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Цель:</a:t>
            </a:r>
            <a:r>
              <a:rPr lang="ru-RU" dirty="0" smtClean="0">
                <a:solidFill>
                  <a:srgbClr val="002060"/>
                </a:solidFill>
              </a:rPr>
              <a:t>  </a:t>
            </a:r>
            <a:r>
              <a:rPr lang="ru-RU" sz="4000" dirty="0" smtClean="0">
                <a:solidFill>
                  <a:srgbClr val="002060"/>
                </a:solidFill>
              </a:rPr>
              <a:t>Сформулировать принципы построения учебных квестов, показать практическое применение квест-технологий в работе  учителя.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Задачи: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sz="4000" dirty="0" smtClean="0">
                <a:solidFill>
                  <a:srgbClr val="002060"/>
                </a:solidFill>
              </a:rPr>
              <a:t>Рассмотреть теоретические основы квест-игр, их типологию, провести классификацию;</a:t>
            </a:r>
          </a:p>
          <a:p>
            <a:r>
              <a:rPr lang="ru-RU" sz="4000" dirty="0" smtClean="0">
                <a:solidFill>
                  <a:srgbClr val="002060"/>
                </a:solidFill>
              </a:rPr>
              <a:t>Составить алгоритм подготовки квеста;</a:t>
            </a:r>
          </a:p>
          <a:p>
            <a:r>
              <a:rPr lang="ru-RU" sz="4000" dirty="0" smtClean="0">
                <a:solidFill>
                  <a:srgbClr val="002060"/>
                </a:solidFill>
              </a:rPr>
              <a:t>Дать практические советы по разработке и проведению;</a:t>
            </a:r>
          </a:p>
          <a:p>
            <a:r>
              <a:rPr lang="ru-RU" sz="4000" dirty="0" smtClean="0">
                <a:solidFill>
                  <a:srgbClr val="002060"/>
                </a:solidFill>
              </a:rPr>
              <a:t>Сформировать подборку цифровых ресурсов по подготовке квестов;</a:t>
            </a:r>
          </a:p>
          <a:p>
            <a:r>
              <a:rPr lang="ru-RU" sz="4000" dirty="0" smtClean="0">
                <a:solidFill>
                  <a:srgbClr val="002060"/>
                </a:solidFill>
              </a:rPr>
              <a:t>Презентовать  разработанные и проведенные мною на </a:t>
            </a:r>
            <a:r>
              <a:rPr lang="ru-RU" sz="4000" dirty="0" err="1" smtClean="0">
                <a:solidFill>
                  <a:srgbClr val="002060"/>
                </a:solidFill>
              </a:rPr>
              <a:t>он-лайн</a:t>
            </a:r>
            <a:r>
              <a:rPr lang="ru-RU" sz="4000" dirty="0" smtClean="0">
                <a:solidFill>
                  <a:srgbClr val="002060"/>
                </a:solidFill>
              </a:rPr>
              <a:t> платформах квесты. 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Теоретические вопросы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1600201"/>
            <a:ext cx="7355160" cy="18288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Образовательный квест – это технология, сочетающая идеи проблемного и игрового обучения, где основой является проблемное задание с элементами ролевой игры.</a:t>
            </a:r>
            <a:r>
              <a:rPr lang="ru-RU" b="1" dirty="0" smtClean="0"/>
              <a:t> </a:t>
            </a:r>
            <a:endParaRPr lang="ru-RU" dirty="0"/>
          </a:p>
        </p:txBody>
      </p:sp>
      <p:pic>
        <p:nvPicPr>
          <p:cNvPr id="32770" name="Picture 2" descr="https://s3.amazonaws.com/s3.timetoast.com/public/uploads/photo/13158803/image/2b3ed90ac919c734f8cc9b59621ab2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501008"/>
            <a:ext cx="2952328" cy="295232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44208" y="3717032"/>
            <a:ext cx="23397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Автор </a:t>
            </a:r>
            <a:r>
              <a:rPr lang="ru-RU" dirty="0" err="1" smtClean="0"/>
              <a:t>веб-квестов</a:t>
            </a:r>
            <a:r>
              <a:rPr lang="ru-RU" dirty="0" smtClean="0"/>
              <a:t> </a:t>
            </a:r>
            <a:r>
              <a:rPr lang="ru-RU" dirty="0" err="1" smtClean="0"/>
              <a:t>Берни</a:t>
            </a:r>
            <a:r>
              <a:rPr lang="ru-RU" dirty="0" smtClean="0"/>
              <a:t> Додж, профессор образовательных </a:t>
            </a:r>
            <a:r>
              <a:rPr lang="ru-RU" dirty="0" smtClean="0"/>
              <a:t>технологий Университета Сан-Диего</a:t>
            </a:r>
            <a:r>
              <a:rPr lang="ru-RU" dirty="0" smtClean="0"/>
              <a:t>.</a:t>
            </a:r>
          </a:p>
          <a:p>
            <a:r>
              <a:rPr lang="ru-RU" dirty="0" smtClean="0"/>
              <a:t>1995 год</a:t>
            </a:r>
            <a:endParaRPr lang="ru-RU" dirty="0"/>
          </a:p>
        </p:txBody>
      </p:sp>
    </p:spTree>
  </p:cSld>
  <p:clrMapOvr>
    <a:masterClrMapping/>
  </p:clrMapOvr>
  <p:transition spd="slow"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Классификация квестов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475656" y="2060848"/>
            <a:ext cx="3596208" cy="3517851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В зависимости от сюжета квесты могут быть</a:t>
            </a:r>
            <a:r>
              <a:rPr lang="ru-RU" i="1" dirty="0" smtClean="0">
                <a:solidFill>
                  <a:srgbClr val="002060"/>
                </a:solidFill>
              </a:rPr>
              <a:t>:</a:t>
            </a:r>
          </a:p>
          <a:p>
            <a:r>
              <a:rPr lang="ru-RU" sz="2400" i="1" dirty="0" smtClean="0">
                <a:solidFill>
                  <a:srgbClr val="002060"/>
                </a:solidFill>
              </a:rPr>
              <a:t>Линейные</a:t>
            </a:r>
          </a:p>
          <a:p>
            <a:r>
              <a:rPr lang="ru-RU" sz="2400" i="1" dirty="0" smtClean="0">
                <a:solidFill>
                  <a:srgbClr val="002060"/>
                </a:solidFill>
              </a:rPr>
              <a:t>Ш</a:t>
            </a:r>
            <a:r>
              <a:rPr lang="ru-RU" sz="2400" i="1" dirty="0" smtClean="0">
                <a:solidFill>
                  <a:srgbClr val="002060"/>
                </a:solidFill>
              </a:rPr>
              <a:t>турмовые</a:t>
            </a:r>
          </a:p>
          <a:p>
            <a:r>
              <a:rPr lang="ru-RU" sz="2400" i="1" dirty="0" smtClean="0">
                <a:solidFill>
                  <a:srgbClr val="002060"/>
                </a:solidFill>
              </a:rPr>
              <a:t>Кольцевые</a:t>
            </a:r>
            <a:endParaRPr lang="ru-RU" i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220072" y="1556792"/>
            <a:ext cx="3524200" cy="4525963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По длительности выполнения </a:t>
            </a:r>
            <a:endParaRPr lang="ru-RU" b="1" i="1" dirty="0" smtClean="0">
              <a:solidFill>
                <a:srgbClr val="002060"/>
              </a:solidFill>
            </a:endParaRPr>
          </a:p>
          <a:p>
            <a:r>
              <a:rPr lang="ru-RU" sz="2400" i="1" dirty="0" smtClean="0">
                <a:solidFill>
                  <a:srgbClr val="002060"/>
                </a:solidFill>
              </a:rPr>
              <a:t>Кратковременные</a:t>
            </a:r>
          </a:p>
          <a:p>
            <a:r>
              <a:rPr lang="ru-RU" sz="2400" i="1" dirty="0" smtClean="0">
                <a:solidFill>
                  <a:srgbClr val="002060"/>
                </a:solidFill>
              </a:rPr>
              <a:t>Длительные</a:t>
            </a:r>
          </a:p>
          <a:p>
            <a:pPr>
              <a:buNone/>
            </a:pPr>
            <a:endParaRPr lang="ru-RU" b="1" i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По </a:t>
            </a:r>
            <a:r>
              <a:rPr lang="ru-RU" b="1" i="1" dirty="0" smtClean="0">
                <a:solidFill>
                  <a:srgbClr val="002060"/>
                </a:solidFill>
              </a:rPr>
              <a:t>предметному содержанию </a:t>
            </a:r>
            <a:endParaRPr lang="ru-RU" b="1" i="1" dirty="0" smtClean="0">
              <a:solidFill>
                <a:srgbClr val="002060"/>
              </a:solidFill>
            </a:endParaRPr>
          </a:p>
          <a:p>
            <a:r>
              <a:rPr lang="ru-RU" sz="2400" i="1" dirty="0" err="1" smtClean="0">
                <a:solidFill>
                  <a:srgbClr val="002060"/>
                </a:solidFill>
              </a:rPr>
              <a:t>Монопроекты</a:t>
            </a:r>
            <a:endParaRPr lang="ru-RU" sz="2400" i="1" dirty="0" smtClean="0">
              <a:solidFill>
                <a:srgbClr val="002060"/>
              </a:solidFill>
            </a:endParaRPr>
          </a:p>
          <a:p>
            <a:r>
              <a:rPr lang="ru-RU" sz="2400" i="1" dirty="0" err="1" smtClean="0">
                <a:solidFill>
                  <a:srgbClr val="002060"/>
                </a:solidFill>
              </a:rPr>
              <a:t>М</a:t>
            </a:r>
            <a:r>
              <a:rPr lang="ru-RU" sz="2400" i="1" dirty="0" err="1" smtClean="0">
                <a:solidFill>
                  <a:srgbClr val="002060"/>
                </a:solidFill>
              </a:rPr>
              <a:t>ежпредметные</a:t>
            </a:r>
            <a:endParaRPr lang="ru-RU" sz="24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Структура квеста</a:t>
            </a:r>
          </a:p>
        </p:txBody>
      </p:sp>
      <p:pic>
        <p:nvPicPr>
          <p:cNvPr id="34818" name="Picture 2" descr="https://ds04.infourok.ru/uploads/ex/1294/000185ab-4b378d5a/img5.jpg"/>
          <p:cNvPicPr>
            <a:picLocks noChangeAspect="1" noChangeArrowheads="1"/>
          </p:cNvPicPr>
          <p:nvPr/>
        </p:nvPicPr>
        <p:blipFill>
          <a:blip r:embed="rId2" cstate="print"/>
          <a:srcRect l="12662" t="22078"/>
          <a:stretch>
            <a:fillRect/>
          </a:stretch>
        </p:blipFill>
        <p:spPr bwMode="auto">
          <a:xfrm>
            <a:off x="1763688" y="1556792"/>
            <a:ext cx="7056784" cy="47220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err="1" smtClean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Гайдлайн</a:t>
            </a:r>
            <a:endParaRPr lang="ru-RU" sz="3600" b="1" dirty="0" smtClean="0">
              <a:solidFill>
                <a:srgbClr val="00206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1268760"/>
            <a:ext cx="7560840" cy="4525963"/>
          </a:xfrm>
        </p:spPr>
        <p:txBody>
          <a:bodyPr>
            <a:normAutofit/>
          </a:bodyPr>
          <a:lstStyle/>
          <a:p>
            <a:pPr lvl="1" fontAlgn="base"/>
            <a:r>
              <a:rPr lang="ru-RU" sz="1600" dirty="0" smtClean="0">
                <a:solidFill>
                  <a:srgbClr val="002060"/>
                </a:solidFill>
              </a:rPr>
              <a:t>Протестируйте </a:t>
            </a:r>
            <a:r>
              <a:rPr lang="ru-RU" sz="1600" b="1" dirty="0" smtClean="0">
                <a:solidFill>
                  <a:srgbClr val="002060"/>
                </a:solidFill>
              </a:rPr>
              <a:t>в режиме бета-тест</a:t>
            </a:r>
            <a:r>
              <a:rPr lang="ru-RU" sz="1600" dirty="0" smtClean="0">
                <a:solidFill>
                  <a:srgbClr val="002060"/>
                </a:solidFill>
              </a:rPr>
              <a:t> созданный </a:t>
            </a:r>
            <a:r>
              <a:rPr lang="ru-RU" sz="1600" dirty="0" smtClean="0">
                <a:solidFill>
                  <a:srgbClr val="002060"/>
                </a:solidFill>
              </a:rPr>
              <a:t>квест</a:t>
            </a:r>
            <a:endParaRPr lang="ru-RU" sz="1100" dirty="0" smtClean="0">
              <a:solidFill>
                <a:srgbClr val="002060"/>
              </a:solidFill>
            </a:endParaRPr>
          </a:p>
          <a:p>
            <a:pPr lvl="1" fontAlgn="base"/>
            <a:r>
              <a:rPr lang="ru-RU" sz="1600" dirty="0" smtClean="0">
                <a:solidFill>
                  <a:srgbClr val="002060"/>
                </a:solidFill>
              </a:rPr>
              <a:t>Раздайте ученикам  распечатанный квест </a:t>
            </a:r>
            <a:r>
              <a:rPr lang="ru-RU" sz="1600" dirty="0" smtClean="0">
                <a:solidFill>
                  <a:srgbClr val="002060"/>
                </a:solidFill>
              </a:rPr>
              <a:t>или </a:t>
            </a:r>
            <a:r>
              <a:rPr lang="ru-RU" sz="1600" dirty="0" smtClean="0">
                <a:solidFill>
                  <a:srgbClr val="002060"/>
                </a:solidFill>
              </a:rPr>
              <a:t>дайте ссылку на цифровую версию.</a:t>
            </a:r>
            <a:endParaRPr lang="ru-RU" sz="1100" dirty="0" smtClean="0">
              <a:solidFill>
                <a:srgbClr val="002060"/>
              </a:solidFill>
            </a:endParaRPr>
          </a:p>
          <a:p>
            <a:pPr lvl="1" fontAlgn="base"/>
            <a:r>
              <a:rPr lang="ru-RU" sz="1600" dirty="0" smtClean="0">
                <a:solidFill>
                  <a:srgbClr val="002060"/>
                </a:solidFill>
              </a:rPr>
              <a:t>Объясните </a:t>
            </a:r>
            <a:r>
              <a:rPr lang="ru-RU" sz="1600" dirty="0" smtClean="0">
                <a:solidFill>
                  <a:srgbClr val="002060"/>
                </a:solidFill>
              </a:rPr>
              <a:t>правила</a:t>
            </a:r>
            <a:endParaRPr lang="ru-RU" sz="1100" dirty="0" smtClean="0">
              <a:solidFill>
                <a:srgbClr val="002060"/>
              </a:solidFill>
            </a:endParaRPr>
          </a:p>
          <a:p>
            <a:pPr lvl="1" fontAlgn="base"/>
            <a:r>
              <a:rPr lang="ru-RU" sz="1600" dirty="0" smtClean="0">
                <a:solidFill>
                  <a:srgbClr val="002060"/>
                </a:solidFill>
              </a:rPr>
              <a:t>Преподносите легенду по частям, не “выгружайте” все сразу, если квест не подразумевает соревновательных элементов.</a:t>
            </a:r>
            <a:endParaRPr lang="ru-RU" sz="1100" dirty="0" smtClean="0">
              <a:solidFill>
                <a:srgbClr val="002060"/>
              </a:solidFill>
            </a:endParaRPr>
          </a:p>
          <a:p>
            <a:pPr lvl="1" fontAlgn="base"/>
            <a:r>
              <a:rPr lang="ru-RU" sz="1600" dirty="0" smtClean="0">
                <a:solidFill>
                  <a:srgbClr val="002060"/>
                </a:solidFill>
              </a:rPr>
              <a:t>Старайтесь подбирать задания так </a:t>
            </a:r>
            <a:r>
              <a:rPr lang="ru-RU" sz="1600" dirty="0" smtClean="0">
                <a:solidFill>
                  <a:srgbClr val="002060"/>
                </a:solidFill>
              </a:rPr>
              <a:t>чтобы </a:t>
            </a:r>
            <a:r>
              <a:rPr lang="ru-RU" sz="1600" dirty="0" smtClean="0">
                <a:solidFill>
                  <a:srgbClr val="002060"/>
                </a:solidFill>
              </a:rPr>
              <a:t>участие приняли все </a:t>
            </a:r>
            <a:r>
              <a:rPr lang="ru-RU" sz="1600" dirty="0" smtClean="0">
                <a:solidFill>
                  <a:srgbClr val="002060"/>
                </a:solidFill>
              </a:rPr>
              <a:t>ученики. </a:t>
            </a:r>
            <a:endParaRPr lang="ru-RU" sz="1100" dirty="0" smtClean="0">
              <a:solidFill>
                <a:srgbClr val="002060"/>
              </a:solidFill>
            </a:endParaRPr>
          </a:p>
          <a:p>
            <a:pPr lvl="1" fontAlgn="base"/>
            <a:r>
              <a:rPr lang="ru-RU" sz="1600" dirty="0" smtClean="0">
                <a:solidFill>
                  <a:srgbClr val="002060"/>
                </a:solidFill>
              </a:rPr>
              <a:t>Придумайте </a:t>
            </a:r>
            <a:r>
              <a:rPr lang="ru-RU" sz="1600" dirty="0" smtClean="0">
                <a:solidFill>
                  <a:srgbClr val="002060"/>
                </a:solidFill>
              </a:rPr>
              <a:t>проблему и плавно подводите игроков к ее решению. </a:t>
            </a:r>
            <a:endParaRPr lang="ru-RU" sz="1100" dirty="0" smtClean="0">
              <a:solidFill>
                <a:srgbClr val="002060"/>
              </a:solidFill>
            </a:endParaRPr>
          </a:p>
          <a:p>
            <a:pPr lvl="1" fontAlgn="base"/>
            <a:r>
              <a:rPr lang="ru-RU" sz="1600" dirty="0" smtClean="0">
                <a:solidFill>
                  <a:srgbClr val="002060"/>
                </a:solidFill>
              </a:rPr>
              <a:t>Используйте как можно больше инструментов при проведении квеста, таких как сейф, «умный фонарик», «умный маркер», кодовые замки и т.п.</a:t>
            </a:r>
            <a:endParaRPr lang="ru-RU" sz="1100" dirty="0" smtClean="0">
              <a:solidFill>
                <a:srgbClr val="002060"/>
              </a:solidFill>
            </a:endParaRPr>
          </a:p>
          <a:p>
            <a:pPr lvl="1" fontAlgn="base"/>
            <a:r>
              <a:rPr lang="ru-RU" sz="1600" dirty="0" smtClean="0">
                <a:solidFill>
                  <a:srgbClr val="002060"/>
                </a:solidFill>
              </a:rPr>
              <a:t>Заранее определите количество игроков в команде, оптимальное количество  4-5 человек.</a:t>
            </a:r>
            <a:endParaRPr lang="ru-RU" sz="1100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38916" name="Picture 4" descr="https://www.culture.ru/storage/images/8f159f230c34aba58ad85ccb5b74518a/11d6e28277f520a08e3f9187693cb941.jpeg"/>
          <p:cNvPicPr>
            <a:picLocks noChangeAspect="1" noChangeArrowheads="1"/>
          </p:cNvPicPr>
          <p:nvPr/>
        </p:nvPicPr>
        <p:blipFill>
          <a:blip r:embed="rId2" cstate="print"/>
          <a:srcRect l="13778" t="38272" r="8721" b="5667"/>
          <a:stretch>
            <a:fillRect/>
          </a:stretch>
        </p:blipFill>
        <p:spPr bwMode="auto">
          <a:xfrm>
            <a:off x="3203848" y="4653136"/>
            <a:ext cx="5028374" cy="204597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Принципы составления 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заданий 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для квеста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79712" y="1600201"/>
            <a:ext cx="6707088" cy="3340968"/>
          </a:xfrm>
        </p:spPr>
        <p:txBody>
          <a:bodyPr>
            <a:noAutofit/>
          </a:bodyPr>
          <a:lstStyle/>
          <a:p>
            <a:pPr lvl="0"/>
            <a:r>
              <a:rPr lang="ru-RU" sz="2000" dirty="0" smtClean="0"/>
              <a:t>2-3 задания </a:t>
            </a:r>
            <a:r>
              <a:rPr lang="ru-RU" sz="2000" dirty="0" smtClean="0"/>
              <a:t>квеста должны </a:t>
            </a:r>
            <a:r>
              <a:rPr lang="ru-RU" sz="2000" dirty="0" smtClean="0"/>
              <a:t>быть </a:t>
            </a:r>
            <a:r>
              <a:rPr lang="ru-RU" sz="2000" dirty="0" smtClean="0"/>
              <a:t>простыми.</a:t>
            </a:r>
            <a:endParaRPr lang="ru-RU" sz="2000" dirty="0" smtClean="0"/>
          </a:p>
          <a:p>
            <a:pPr lvl="0"/>
            <a:r>
              <a:rPr lang="ru-RU" sz="2000" dirty="0" smtClean="0"/>
              <a:t>Формулировка </a:t>
            </a:r>
            <a:r>
              <a:rPr lang="ru-RU" sz="2000" dirty="0" smtClean="0"/>
              <a:t>по </a:t>
            </a:r>
            <a:r>
              <a:rPr lang="ru-RU" sz="2000" dirty="0" smtClean="0"/>
              <a:t>принципу «не из Интернет». </a:t>
            </a:r>
          </a:p>
          <a:p>
            <a:pPr lvl="0"/>
            <a:r>
              <a:rPr lang="ru-RU" sz="2000" dirty="0" smtClean="0"/>
              <a:t>Формулировки вопросов включают задания на </a:t>
            </a:r>
            <a:r>
              <a:rPr lang="ru-RU" sz="2000" dirty="0" smtClean="0"/>
              <a:t>смысловое </a:t>
            </a:r>
            <a:r>
              <a:rPr lang="ru-RU" sz="2000" dirty="0" smtClean="0"/>
              <a:t>чтение. </a:t>
            </a:r>
          </a:p>
          <a:p>
            <a:pPr lvl="0"/>
            <a:r>
              <a:rPr lang="ru-RU" sz="2000" dirty="0" smtClean="0"/>
              <a:t>При нахождения </a:t>
            </a:r>
            <a:r>
              <a:rPr lang="ru-RU" sz="2000" dirty="0" smtClean="0"/>
              <a:t>правильного ответа на задание открывается ссылка на следующее задание или дается подсказка для него.</a:t>
            </a:r>
          </a:p>
          <a:p>
            <a:pPr lvl="0"/>
            <a:r>
              <a:rPr lang="ru-RU" sz="2000" dirty="0" smtClean="0"/>
              <a:t>Задания подразумевают «</a:t>
            </a:r>
            <a:r>
              <a:rPr lang="ru-RU" sz="2000" dirty="0" err="1" smtClean="0"/>
              <a:t>многоходовый</a:t>
            </a:r>
            <a:r>
              <a:rPr lang="ru-RU" sz="2000" dirty="0" smtClean="0"/>
              <a:t>» ответ. </a:t>
            </a:r>
          </a:p>
          <a:p>
            <a:r>
              <a:rPr lang="ru-RU" sz="2000" dirty="0" smtClean="0"/>
              <a:t>Использование облачных и игровых </a:t>
            </a:r>
            <a:r>
              <a:rPr lang="ru-RU" sz="2000" dirty="0" smtClean="0"/>
              <a:t>технологий.</a:t>
            </a:r>
            <a:endParaRPr lang="ru-RU" sz="2000" dirty="0"/>
          </a:p>
        </p:txBody>
      </p:sp>
      <p:pic>
        <p:nvPicPr>
          <p:cNvPr id="37890" name="Picture 2" descr="https://www.culture.ru/storage/images/0e1c2cf4a8abcb1fc030adf27eb278fb/4233f9704d6ca47fe99285c81f291c9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4725144"/>
            <a:ext cx="3462419" cy="194761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632</TotalTime>
  <Words>490</Words>
  <Application>Microsoft Office PowerPoint</Application>
  <PresentationFormat>Экран (4:3)</PresentationFormat>
  <Paragraphs>92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«Делу — время, а потехе — час» </vt:lpstr>
      <vt:lpstr>Интерактивные формы проведения уроков и внеурочных занятий</vt:lpstr>
      <vt:lpstr>Слайд 4</vt:lpstr>
      <vt:lpstr>Теоретические вопросы</vt:lpstr>
      <vt:lpstr>Классификация квестов</vt:lpstr>
      <vt:lpstr>Структура квеста</vt:lpstr>
      <vt:lpstr>Гайдлайн</vt:lpstr>
      <vt:lpstr>Принципы составления  заданий для квеста</vt:lpstr>
      <vt:lpstr>Квест - Финал (3 этап)  On-line игры «Ты, я и информатика» </vt:lpstr>
      <vt:lpstr>Обучающий Квест для родителей «Цифровой лабиринт»</vt:lpstr>
      <vt:lpstr>Квест «Мир цифры»</vt:lpstr>
      <vt:lpstr>Интернет-порталы  по разработке квестов</vt:lpstr>
      <vt:lpstr>Интернет-порталы по разработке квестов</vt:lpstr>
      <vt:lpstr>Интернет-порталы по разработке квестов</vt:lpstr>
      <vt:lpstr>Интернет-порталы по разработке квестов</vt:lpstr>
      <vt:lpstr>Подведем итоги</vt:lpstr>
      <vt:lpstr>Информационные источники</vt:lpstr>
    </vt:vector>
  </TitlesOfParts>
  <Company>Организация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Смешанное обучение</dc:title>
  <dc:creator>Преподаватель</dc:creator>
  <cp:lastModifiedBy>цууц</cp:lastModifiedBy>
  <cp:revision>29</cp:revision>
  <dcterms:created xsi:type="dcterms:W3CDTF">2013-12-30T08:28:01Z</dcterms:created>
  <dcterms:modified xsi:type="dcterms:W3CDTF">2021-12-07T20:40:09Z</dcterms:modified>
</cp:coreProperties>
</file>