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8" r:id="rId4"/>
    <p:sldId id="261" r:id="rId5"/>
    <p:sldId id="257" r:id="rId6"/>
    <p:sldId id="259" r:id="rId7"/>
    <p:sldId id="260" r:id="rId8"/>
    <p:sldId id="262" r:id="rId9"/>
    <p:sldId id="263" r:id="rId10"/>
    <p:sldId id="270" r:id="rId11"/>
    <p:sldId id="271" r:id="rId12"/>
    <p:sldId id="272" r:id="rId13"/>
    <p:sldId id="274" r:id="rId14"/>
    <p:sldId id="275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5" r:id="rId27"/>
    <p:sldId id="287" r:id="rId28"/>
    <p:sldId id="265" r:id="rId29"/>
    <p:sldId id="288" r:id="rId30"/>
    <p:sldId id="289" r:id="rId31"/>
    <p:sldId id="266" r:id="rId32"/>
    <p:sldId id="2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2160" autoAdjust="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244D63-274B-4032-8E00-F47F7374A1BB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E4C80B-8910-445E-8D30-7A5909511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1F2F7F-1550-4F5E-8278-57C5E75958AE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81F1E7-4EFD-4BFF-B438-FCD52FD36B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90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0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34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Выдвиньте гипотезу перед началом эксперимента. Это должно быть научно обоснованное предположение на основании ваших исследований.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17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Это вопрос, на который дает ответ ваш эксперимент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Опишите исследования в 3–5 пунктах.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81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45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Список всех этапов эксперимента.</a:t>
            </a:r>
          </a:p>
          <a:p>
            <a:pPr rtl="0"/>
            <a:r>
              <a:rPr lang="ru-RU" dirty="0" smtClean="0"/>
              <a:t>Не забывайте нумеровать этапы.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73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A5DB82-35B2-489B-8271-81243C140EFC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7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1F2BBE-5286-41F1-9EC1-AA44723361E9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7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C0C5C3-A5DB-4860-94CD-4E11F38CE855}" type="datetime1">
              <a:rPr lang="ru-RU" smtClean="0"/>
              <a:t>04.05.2018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8224893-DBDA-4BFA-9CE1-4BFE7CD0F8CF}" type="datetime1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4CB64-AF9D-4D76-AE57-70C9BBF02A7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6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93DED-2F44-4D8D-8B77-36E515F74E0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3851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E5F650-EABE-495A-B442-5CB961A0F75C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1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F612E1-ECBB-4662-8AB1-AB31A8444A56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6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C0C5C3-A5DB-4860-94CD-4E11F38CE855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4CB64-AF9D-4D76-AE57-70C9BBF02A7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1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93DED-2F44-4D8D-8B77-36E515F74E0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24592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93DED-2F44-4D8D-8B77-36E515F74E0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60125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93DED-2F44-4D8D-8B77-36E515F74E0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111746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93DED-2F44-4D8D-8B77-36E515F74E0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72931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93DED-2F44-4D8D-8B77-36E515F74E0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10900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93DED-2F44-4D8D-8B77-36E515F74E0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08137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A5DB82-35B2-489B-8271-81243C140EFC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4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1F2BBE-5286-41F1-9EC1-AA44723361E9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0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93DED-2F44-4D8D-8B77-36E515F74E0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5388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E5F650-EABE-495A-B442-5CB961A0F75C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F612E1-ECBB-4662-8AB1-AB31A8444A56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C0C5C3-A5DB-4860-94CD-4E11F38CE855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1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0193DED-2F44-4D8D-8B77-36E515F74E0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6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193DED-2F44-4D8D-8B77-36E515F74E0D}" type="datetime1">
              <a:rPr lang="ru-RU" smtClean="0"/>
              <a:t>04.05.2018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719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pcgroup.ru/blog/spirty-ponyatie-svojstva-primenenie/" TargetMode="External"/><Relationship Id="rId3" Type="http://schemas.openxmlformats.org/officeDocument/2006/relationships/hyperlink" Target="http://himzakaz.net/novosti/29-istoriya-otkrytiya-spirtov" TargetMode="External"/><Relationship Id="rId7" Type="http://schemas.openxmlformats.org/officeDocument/2006/relationships/hyperlink" Target="https://edaplus.info/drinks/alcohol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flatik.ru/konspekt-uroka-spirt-vred-ili-poleza" TargetMode="External"/><Relationship Id="rId5" Type="http://schemas.openxmlformats.org/officeDocument/2006/relationships/hyperlink" Target="https://sites.google.com/site/vikusakoval/spirty/history" TargetMode="External"/><Relationship Id="rId4" Type="http://schemas.openxmlformats.org/officeDocument/2006/relationships/hyperlink" Target="http://mirnovogo.ru/spirt" TargetMode="External"/><Relationship Id="rId9" Type="http://schemas.openxmlformats.org/officeDocument/2006/relationships/hyperlink" Target="http://www.alcopedia.ru/hangover/info/transformation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3400" y="1868617"/>
            <a:ext cx="9918700" cy="7874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работа по химии на тему: 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«Спирты. Польза или вред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45200"/>
            <a:ext cx="10960100" cy="965200"/>
          </a:xfrm>
        </p:spPr>
        <p:txBody>
          <a:bodyPr rtlCol="0">
            <a:norm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Лукина Ксения, ученица 10 класса «Б»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Смирнова Татьяна Юрьевна, учитель химии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ÑÐ¸Ð¼Ð¸ÑÐµÑÐºÐ¸Ðµ ÑÐµÐ°ÐºÑÐ¸Ð²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262317"/>
            <a:ext cx="6181725" cy="36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спирта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2" y="1817686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этанола: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микробиологический (спиртовое брожение);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синтетический (гидратация этилена).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Спиртовое брожение: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3" r="1112" b="32963"/>
          <a:stretch/>
        </p:blipFill>
        <p:spPr>
          <a:xfrm>
            <a:off x="212993" y="4445000"/>
            <a:ext cx="117660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свойства спирта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" y="1549400"/>
            <a:ext cx="6692900" cy="37084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Этиловый спирт — естественный продукт спиртового брожения органических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тиловый спирт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обеззараживающее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раздражающее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Этиловый спирт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химической промышленности;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парфюмерно-косметической промышленности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тиловый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компонента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и ароматических эссенций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Биоэтанол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обычный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этанол, получаемый в процессе переработки растительного сырья для использования в качестве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2708" r="16406" b="14583"/>
          <a:stretch/>
        </p:blipFill>
        <p:spPr>
          <a:xfrm>
            <a:off x="6565900" y="1892300"/>
            <a:ext cx="5461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344" y="97818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5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алкоголя на организм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543" y="1475422"/>
            <a:ext cx="10515600" cy="435133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пива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погибает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вина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водки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146852"/>
            <a:ext cx="9103886" cy="36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927" y="32730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и пищеварительная система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87" y="1848249"/>
            <a:ext cx="7489825" cy="40500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03" y="1511300"/>
            <a:ext cx="9733447" cy="51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927" y="15165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 после алкоголя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86" t="50874" r="20704" b="13985"/>
          <a:stretch/>
        </p:blipFill>
        <p:spPr>
          <a:xfrm>
            <a:off x="3657600" y="3202470"/>
            <a:ext cx="7188200" cy="32020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04487"/>
            <a:ext cx="797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 – главный стражник организма, работающий на очищение внутренних органов от токсинов и ядов. При регулярном спиртном возлиянии несчастная печень не может справиться с огромной нагрузкой и постепенно начинает гибнуть.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53" y="1542988"/>
            <a:ext cx="7295272" cy="4907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4" y="3202470"/>
            <a:ext cx="10745541" cy="345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и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7" y="1543938"/>
            <a:ext cx="10325100" cy="4870006"/>
          </a:xfrm>
        </p:spPr>
      </p:pic>
    </p:spTree>
    <p:extLst>
      <p:ext uri="{BB962C8B-B14F-4D97-AF65-F5344CB8AC3E}">
        <p14:creationId xmlns:p14="http://schemas.microsoft.com/office/powerpoint/2010/main" val="25611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185130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спирта на головной мозг и нервную систему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3" t="25384" r="3172" b="4692"/>
          <a:stretch/>
        </p:blipFill>
        <p:spPr>
          <a:xfrm>
            <a:off x="7632700" y="1505526"/>
            <a:ext cx="4432300" cy="5238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3771" r="1497" b="14746"/>
          <a:stretch/>
        </p:blipFill>
        <p:spPr>
          <a:xfrm>
            <a:off x="347001" y="3276600"/>
            <a:ext cx="6688799" cy="326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663700"/>
            <a:ext cx="680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этанола, достаточная для убийства клеток мозга, создается после приема более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мл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спирта у мужчин и более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женщин.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алкоголя на сердце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2" y="1630860"/>
            <a:ext cx="8509000" cy="4967130"/>
          </a:xfrm>
        </p:spPr>
      </p:pic>
    </p:spTree>
    <p:extLst>
      <p:ext uri="{BB962C8B-B14F-4D97-AF65-F5344CB8AC3E}">
        <p14:creationId xmlns:p14="http://schemas.microsoft.com/office/powerpoint/2010/main" val="23185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027" y="250400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1" b="48061"/>
          <a:stretch/>
        </p:blipFill>
        <p:spPr>
          <a:xfrm>
            <a:off x="6647031" y="1435101"/>
            <a:ext cx="5425028" cy="3886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815" r="445" b="33546"/>
          <a:stretch/>
        </p:blipFill>
        <p:spPr>
          <a:xfrm>
            <a:off x="503535" y="1575962"/>
            <a:ext cx="17145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584" r="12250" b="7044"/>
          <a:stretch/>
        </p:blipFill>
        <p:spPr>
          <a:xfrm>
            <a:off x="0" y="4178300"/>
            <a:ext cx="2721570" cy="2679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-301" r="68300"/>
          <a:stretch/>
        </p:blipFill>
        <p:spPr>
          <a:xfrm>
            <a:off x="4736777" y="3407466"/>
            <a:ext cx="1606008" cy="2507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33706" t="1223" r="35711"/>
          <a:stretch/>
        </p:blipFill>
        <p:spPr>
          <a:xfrm>
            <a:off x="2883131" y="1962149"/>
            <a:ext cx="1549401" cy="24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33753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- наркотик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4407009" cy="2946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70" y="2590800"/>
            <a:ext cx="4847167" cy="2908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825"/>
          <a:stretch/>
        </p:blipFill>
        <p:spPr>
          <a:xfrm>
            <a:off x="7556500" y="4140200"/>
            <a:ext cx="44704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27" y="0"/>
            <a:ext cx="10515600" cy="132556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254" y="1219200"/>
            <a:ext cx="10058400" cy="5448300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	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спирта	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аспекты алкоголизма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спирта	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свойства	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организм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Химизм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 алкоголя из организма	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	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662810"/>
            <a:ext cx="4876800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727" y="393700"/>
            <a:ext cx="10058400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Химизм удаления алкоголя из организма и обмен веществ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12" y="1490980"/>
            <a:ext cx="9905999" cy="354171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АДГ =&gt;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АДГ +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CH3COH +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CH3COOH +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3111737"/>
            <a:ext cx="8367712" cy="36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104" y="6534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Горение спиртов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75" t="35043" r="27966" b="45182"/>
          <a:stretch/>
        </p:blipFill>
        <p:spPr>
          <a:xfrm>
            <a:off x="4252271" y="3162300"/>
            <a:ext cx="3902332" cy="2700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6440" t="34289" r="51886" b="45772"/>
          <a:stretch/>
        </p:blipFill>
        <p:spPr>
          <a:xfrm>
            <a:off x="47368" y="2045395"/>
            <a:ext cx="4127500" cy="3037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78" t="57669" r="48598" b="18361"/>
          <a:stretch/>
        </p:blipFill>
        <p:spPr>
          <a:xfrm>
            <a:off x="8232006" y="3871242"/>
            <a:ext cx="3959993" cy="2986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26" y="1543914"/>
            <a:ext cx="341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+ 3О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2СО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 Н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75321" y="2627868"/>
            <a:ext cx="341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+ 6О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4СО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Н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5341" y="3379528"/>
            <a:ext cx="403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2С5Н11ОН + 15О2 = 10СО2 + 12 Н2О</a:t>
            </a:r>
          </a:p>
        </p:txBody>
      </p:sp>
    </p:spTree>
    <p:extLst>
      <p:ext uri="{BB962C8B-B14F-4D97-AF65-F5344CB8AC3E}">
        <p14:creationId xmlns:p14="http://schemas.microsoft.com/office/powerpoint/2010/main" val="13361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4153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Растворимость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72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20346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527" y="207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</a:t>
            </a:r>
            <a:r>
              <a:rPr lang="ru-R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спирт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35100"/>
            <a:ext cx="5505453" cy="47371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этанола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оксидом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+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CH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 +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" y="3004760"/>
            <a:ext cx="2752725" cy="367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12" y="3004759"/>
            <a:ext cx="2752727" cy="3670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1600" y="1435100"/>
            <a:ext cx="574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одоформная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+ 6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NaОН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 I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HCOONa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+ 5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 H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62" y="3033732"/>
            <a:ext cx="4816475" cy="36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применяемая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алкотестере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426" y="1084896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этанола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дихроматом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 C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+ 4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 CH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 + Cr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K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2590800"/>
            <a:ext cx="5428827" cy="407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64363" y="1917381"/>
            <a:ext cx="4067176" cy="54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301018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этанола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226735"/>
            <a:ext cx="2768600" cy="36914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35202"/>
            <a:ext cx="2768600" cy="3691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7100" y="6235700"/>
            <a:ext cx="779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же процесс происходит в каждой клетке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2226734"/>
            <a:ext cx="2768600" cy="3691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235202"/>
            <a:ext cx="2762250" cy="36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224818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этилового спирта на физиологические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26" t="27207" r="29884" b="35859"/>
          <a:stretch/>
        </p:blipFill>
        <p:spPr>
          <a:xfrm>
            <a:off x="2383631" y="1610534"/>
            <a:ext cx="7421563" cy="49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10530"/>
            <a:ext cx="9905998" cy="147857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0" y="1689100"/>
            <a:ext cx="10058400" cy="4457700"/>
          </a:xfrm>
        </p:spPr>
        <p:txBody>
          <a:bodyPr rtlCol="0"/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действует не сразу,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менее опасным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Алкоголю – «НЕТ!»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2476500"/>
            <a:ext cx="42799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427" y="111760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47800" y="232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3120"/>
              </p:ext>
            </p:extLst>
          </p:nvPr>
        </p:nvGraphicFramePr>
        <p:xfrm>
          <a:off x="-318666" y="1957677"/>
          <a:ext cx="5082750" cy="337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Диаграмма" r:id="rId3" imgW="2809824" imgH="1866963" progId="MSGraph.Chart.8">
                  <p:embed/>
                </p:oleObj>
              </mc:Choice>
              <mc:Fallback>
                <p:oleObj name="Диаграмма" r:id="rId3" imgW="2809824" imgH="1866963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1" t="-34" r="-21" b="-34"/>
                      <a:stretch>
                        <a:fillRect/>
                      </a:stretch>
                    </p:blipFill>
                    <p:spPr bwMode="auto">
                      <a:xfrm>
                        <a:off x="-318666" y="1957677"/>
                        <a:ext cx="5082750" cy="33770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56342" y="1297622"/>
            <a:ext cx="20857645" cy="4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97081"/>
              </p:ext>
            </p:extLst>
          </p:nvPr>
        </p:nvGraphicFramePr>
        <p:xfrm>
          <a:off x="4514070" y="1957677"/>
          <a:ext cx="3747858" cy="338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Диаграмма" r:id="rId5" imgW="2190784" imgH="1981251" progId="MSGraph.Chart.8">
                  <p:embed/>
                </p:oleObj>
              </mc:Choice>
              <mc:Fallback>
                <p:oleObj name="Диаграмма" r:id="rId5" imgW="2190784" imgH="1981251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7" t="-32" r="-27" b="-32"/>
                      <a:stretch>
                        <a:fillRect/>
                      </a:stretch>
                    </p:blipFill>
                    <p:spPr bwMode="auto">
                      <a:xfrm>
                        <a:off x="4514070" y="1957677"/>
                        <a:ext cx="3747858" cy="338936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-1346476" y="2456004"/>
            <a:ext cx="20831010" cy="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120496"/>
              </p:ext>
            </p:extLst>
          </p:nvPr>
        </p:nvGraphicFramePr>
        <p:xfrm>
          <a:off x="7601372" y="1957677"/>
          <a:ext cx="4616028" cy="339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Диаграмма" r:id="rId7" imgW="2495584" imgH="1828868" progId="MSGraph.Chart.8">
                  <p:embed/>
                </p:oleObj>
              </mc:Choice>
              <mc:Fallback>
                <p:oleObj name="Диаграмма" r:id="rId7" imgW="2495584" imgH="1828868" progId="MSGraph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4" t="-34" r="-24" b="-34"/>
                      <a:stretch>
                        <a:fillRect/>
                      </a:stretch>
                    </p:blipFill>
                    <p:spPr bwMode="auto">
                      <a:xfrm>
                        <a:off x="7601372" y="1957677"/>
                        <a:ext cx="4616028" cy="33956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4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219535"/>
            <a:ext cx="10515600" cy="1325562"/>
          </a:xfrm>
        </p:spPr>
        <p:txBody>
          <a:bodyPr/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 flipV="1">
            <a:off x="-2095049" y="2586956"/>
            <a:ext cx="19560439" cy="4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658045"/>
              </p:ext>
            </p:extLst>
          </p:nvPr>
        </p:nvGraphicFramePr>
        <p:xfrm>
          <a:off x="-176202" y="2153565"/>
          <a:ext cx="3883269" cy="325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Диаграмма" r:id="rId3" imgW="2667135" imgH="2238465" progId="MSGraph.Chart.8">
                  <p:embed/>
                </p:oleObj>
              </mc:Choice>
              <mc:Fallback>
                <p:oleObj name="Диаграмма" r:id="rId3" imgW="2667135" imgH="2238465" progId="MSGraph.Chart.8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3" t="-27" r="-23" b="-27"/>
                      <a:stretch>
                        <a:fillRect/>
                      </a:stretch>
                    </p:blipFill>
                    <p:spPr bwMode="auto">
                      <a:xfrm>
                        <a:off x="-176202" y="2153565"/>
                        <a:ext cx="3883269" cy="32591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-3964269" y="3691818"/>
            <a:ext cx="165615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V="1">
            <a:off x="3927884" y="3231206"/>
            <a:ext cx="17702206" cy="4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325731"/>
              </p:ext>
            </p:extLst>
          </p:nvPr>
        </p:nvGraphicFramePr>
        <p:xfrm>
          <a:off x="7303243" y="2153566"/>
          <a:ext cx="4888757" cy="3259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Диаграмма" r:id="rId5" imgW="2743200" imgH="1828868" progId="MSGraph.Chart.8">
                  <p:embed/>
                </p:oleObj>
              </mc:Choice>
              <mc:Fallback>
                <p:oleObj name="Диаграмма" r:id="rId5" imgW="2743200" imgH="1828868" progId="MSGraph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3" t="-34" r="-23" b="-34"/>
                      <a:stretch>
                        <a:fillRect/>
                      </a:stretch>
                    </p:blipFill>
                    <p:spPr bwMode="auto">
                      <a:xfrm>
                        <a:off x="7303243" y="2153566"/>
                        <a:ext cx="4888757" cy="32591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185027"/>
              </p:ext>
            </p:extLst>
          </p:nvPr>
        </p:nvGraphicFramePr>
        <p:xfrm>
          <a:off x="3707068" y="2159000"/>
          <a:ext cx="4221920" cy="325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Диаграмма" r:id="rId7" imgW="2533616" imgH="1952611" progId="MSGraph.Chart.8">
                  <p:embed/>
                </p:oleObj>
              </mc:Choice>
              <mc:Fallback>
                <p:oleObj name="Диаграмма" r:id="rId7" imgW="2533616" imgH="1952611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4" t="-32" r="-24" b="-32"/>
                      <a:stretch>
                        <a:fillRect/>
                      </a:stretch>
                    </p:blipFill>
                    <p:spPr bwMode="auto">
                      <a:xfrm>
                        <a:off x="3707068" y="2159000"/>
                        <a:ext cx="4221920" cy="3253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2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384494"/>
            <a:ext cx="6238342" cy="3743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92" y="3096610"/>
            <a:ext cx="5521858" cy="36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1" y="174018"/>
            <a:ext cx="9905998" cy="147857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24000"/>
            <a:ext cx="11938000" cy="5003800"/>
          </a:xfrm>
        </p:spPr>
        <p:txBody>
          <a:bodyPr rtlCol="0">
            <a:normAutofit fontScale="85000" lnSpcReduction="20000"/>
          </a:bodyPr>
          <a:lstStyle/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Н.Л. Общая химия. – Л.: Химия, 1978. – 720 с.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Джатдоева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М.Р. Теоретические основы прогрессивных технологий. Химический раздел. – Ессентуки: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ЕГИЭиМ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1998. – 78 с.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Зурабян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С.Э., Колесник Ю.А.,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Органическая химия: Учебник. – М.: Медицина, 1989. - 432 с.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Ю.Г., Третьяков Ю.Д. Основы общей химии. – М.: Просвещение, 1980. – 157 с.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Несмеянов А.Н., Несмеянов Н.А. Начала органической химии. - М.: Химия, 1974. - 624 с.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Химия. 10 класс. Профильный уровень: учебник для общеобразовательных учреждений / О. С. Габриелян, Ф. Н. Маскаев, С. Ю. Пономарев, В.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под ред. В.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Теренина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12-е изд., стереотип. — М. , 2016. — 318, [2] с.: ил.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himzakaz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net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novosti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/29-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istoriya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otkrytiya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spirtov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http://mirnovogo.ru/spirt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https://sites.google.com/site/vikusakoval/spirty/history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http://flatik.ru/konspekt-uroka-spirt-vred-ili-poleza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https://edaplus.info/drinks/alcohol.html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https://pcgroup.ru/blog/spirty-ponyatie-svojstva-primenenie/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http://www.alcopedia.ru/hangover/info/transformation/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0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2082800"/>
            <a:ext cx="114427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0700"/>
            <a:ext cx="10972800" cy="4241799"/>
          </a:xfrm>
        </p:spPr>
        <p:txBody>
          <a:bodyPr rtlCol="0"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20700"/>
            <a:ext cx="10972800" cy="4787900"/>
          </a:xfrm>
        </p:spPr>
        <p:txBody>
          <a:bodyPr rtlCol="0">
            <a:normAutofit fontScale="85000" lnSpcReduction="20000"/>
          </a:bodyPr>
          <a:lstStyle/>
          <a:p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в чем заключается польза этанола и какое отрицательное влияние оказывает спирт на организм человека.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Проанализировать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по данной теме.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Изучить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этилового спирта и его влияние на организм человека.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Рассмотреть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определения содержания этанола в некоторых соединениях.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Провести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среди учащихся нашей школы об употреблении спиртосодержащих напитков.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получения спирта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714500"/>
            <a:ext cx="5791200" cy="4457700"/>
          </a:xfrm>
        </p:spPr>
        <p:txBody>
          <a:bodyPr rtlCol="0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спирт начали получать в 6-7 веках арабы и назвали его “аль коголь”, что означает “одурманивающий”.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Италии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событие датируется 11-12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н. э.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1334 г. французским врачом-алхимиком Арно де Вилльгером был впервые получен винный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1386 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привезен в Россию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145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5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алкоголя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727200"/>
            <a:ext cx="5130800" cy="44577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дохристианскую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эпоху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Руси не употребляли крепкие спиртные напитки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1386 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одка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алкогольным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-1925гг.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44" y="1465580"/>
            <a:ext cx="4847961" cy="2971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564" r="7408" b="6584"/>
          <a:stretch/>
        </p:blipFill>
        <p:spPr>
          <a:xfrm>
            <a:off x="4889500" y="3093720"/>
            <a:ext cx="6057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191286"/>
            <a:ext cx="10515600" cy="132556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Пьянство в СССР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28" y="2249488"/>
            <a:ext cx="5050569" cy="35417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69" y="1516848"/>
            <a:ext cx="3550302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08" y="1516848"/>
            <a:ext cx="7242287" cy="5197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8" y="1338031"/>
            <a:ext cx="9874903" cy="55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32556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алкоголя в СССР и России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8" t="28490" r="13462" b="7693"/>
          <a:stretch/>
        </p:blipFill>
        <p:spPr>
          <a:xfrm>
            <a:off x="2019300" y="1356910"/>
            <a:ext cx="8153400" cy="5501090"/>
          </a:xfrm>
        </p:spPr>
      </p:pic>
    </p:spTree>
    <p:extLst>
      <p:ext uri="{BB962C8B-B14F-4D97-AF65-F5344CB8AC3E}">
        <p14:creationId xmlns:p14="http://schemas.microsoft.com/office/powerpoint/2010/main" val="33413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аспекты алкоголизма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36700"/>
            <a:ext cx="6517353" cy="50165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реступления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чаще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совершают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опьянении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лоупотребляющие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спиртным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виновниками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алкоголизма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распадается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семьях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пьют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89%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приобщаются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спиртным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напиткам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82" y="1224279"/>
            <a:ext cx="4739718" cy="2591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53" y="2299035"/>
            <a:ext cx="5157266" cy="3033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3116980"/>
            <a:ext cx="5489719" cy="35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4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Тема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517</TotalTime>
  <Words>815</Words>
  <Application>Microsoft Office PowerPoint</Application>
  <PresentationFormat>Широкоэкранный</PresentationFormat>
  <Paragraphs>116</Paragraphs>
  <Slides>31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Trebuchet MS</vt:lpstr>
      <vt:lpstr>Tw Cen MT</vt:lpstr>
      <vt:lpstr>Wingdings 2</vt:lpstr>
      <vt:lpstr>HDOfficeLightV0</vt:lpstr>
      <vt:lpstr>Контур</vt:lpstr>
      <vt:lpstr>Диаграмма</vt:lpstr>
      <vt:lpstr>Научно-практическая работа по химии на тему:  «Спирты. Польза или вред» </vt:lpstr>
      <vt:lpstr>Содержание работы</vt:lpstr>
      <vt:lpstr>Презентация PowerPoint</vt:lpstr>
      <vt:lpstr> </vt:lpstr>
      <vt:lpstr>История получения спирта </vt:lpstr>
      <vt:lpstr>Потребление алкоголя </vt:lpstr>
      <vt:lpstr>Пьянство в СССР</vt:lpstr>
      <vt:lpstr>Потребление алкоголя в СССР и России</vt:lpstr>
      <vt:lpstr>Социальные аспекты алкоголизма </vt:lpstr>
      <vt:lpstr>Получение спирта </vt:lpstr>
      <vt:lpstr>Полезные свойства спирта </vt:lpstr>
      <vt:lpstr>  Влияние алкоголя на организм </vt:lpstr>
      <vt:lpstr>Алкоголь и пищеварительная система</vt:lpstr>
      <vt:lpstr>Печень после алкоголя </vt:lpstr>
      <vt:lpstr>Алкоголь и кровь </vt:lpstr>
      <vt:lpstr>Влияние спирта на головной мозг и нервную систему</vt:lpstr>
      <vt:lpstr>Влияние алкоголя на сердце </vt:lpstr>
      <vt:lpstr>Алкоголь нарушает развитие плода</vt:lpstr>
      <vt:lpstr>Алкоголь - наркотик </vt:lpstr>
      <vt:lpstr>Химизм удаления алкоголя из организма и обмен веществ </vt:lpstr>
      <vt:lpstr>Горение спиртов</vt:lpstr>
      <vt:lpstr>Растворимость спиртов в воде </vt:lpstr>
      <vt:lpstr>Качественные реакции на спирт</vt:lpstr>
      <vt:lpstr>Реакция, применяемая в алкотестере</vt:lpstr>
      <vt:lpstr>Влияние этанола на белок</vt:lpstr>
      <vt:lpstr>Влияние этилового спирта на физиологические процессы</vt:lpstr>
      <vt:lpstr>Выводы</vt:lpstr>
      <vt:lpstr>Анкетирование</vt:lpstr>
      <vt:lpstr>Анкетирование</vt:lpstr>
      <vt:lpstr>Список источников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работа по химии на тему:  «Спирты. Польза или вред»</dc:title>
  <dc:creator>A D M I N</dc:creator>
  <cp:lastModifiedBy>A D M I N</cp:lastModifiedBy>
  <cp:revision>35</cp:revision>
  <dcterms:created xsi:type="dcterms:W3CDTF">2018-04-24T16:08:24Z</dcterms:created>
  <dcterms:modified xsi:type="dcterms:W3CDTF">2018-05-04T08:18:28Z</dcterms:modified>
</cp:coreProperties>
</file>