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75" r:id="rId3"/>
    <p:sldId id="258" r:id="rId4"/>
    <p:sldId id="259" r:id="rId5"/>
    <p:sldId id="260" r:id="rId6"/>
    <p:sldId id="261" r:id="rId7"/>
    <p:sldId id="257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3FCE02C-6EC6-4E09-BC2C-9FDED4DE236E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93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001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354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459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669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951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971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48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0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1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2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8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12/2/2015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7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5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6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8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3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205CAA-4E5A-4223-BD55-C5D2841AC9EF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35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Изобретение Турбин</a:t>
            </a:r>
            <a:endParaRPr lang="ru-RU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398" y="4385732"/>
            <a:ext cx="8229601" cy="140546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Подготовили ученицы 8 «Г» класса Татьяна Булычева и Наталия Козлова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189" y="5239830"/>
            <a:ext cx="11827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 smtClean="0">
                <a:solidFill>
                  <a:srgbClr val="FFFF00"/>
                </a:solidFill>
              </a:rPr>
              <a:t>В </a:t>
            </a:r>
            <a:r>
              <a:rPr lang="ru-RU" sz="2800" dirty="0">
                <a:solidFill>
                  <a:srgbClr val="FFFF00"/>
                </a:solidFill>
              </a:rPr>
              <a:t>турбине </a:t>
            </a:r>
            <a:r>
              <a:rPr lang="ru-RU" sz="2800" dirty="0" err="1">
                <a:solidFill>
                  <a:srgbClr val="FFFF00"/>
                </a:solidFill>
              </a:rPr>
              <a:t>Лаваля</a:t>
            </a:r>
            <a:r>
              <a:rPr lang="ru-RU" sz="2800" dirty="0">
                <a:solidFill>
                  <a:srgbClr val="FFFF00"/>
                </a:solidFill>
              </a:rPr>
              <a:t> сопло расширялось на выходе. Это увеличивало скорость выходящего пара и, как следствие скорость вращения турбины. Сопло </a:t>
            </a:r>
            <a:r>
              <a:rPr lang="ru-RU" sz="2800" dirty="0" err="1">
                <a:solidFill>
                  <a:srgbClr val="FFFF00"/>
                </a:solidFill>
              </a:rPr>
              <a:t>Лаваля</a:t>
            </a:r>
            <a:r>
              <a:rPr lang="ru-RU" sz="2800" dirty="0">
                <a:solidFill>
                  <a:srgbClr val="FFFF00"/>
                </a:solidFill>
              </a:rPr>
              <a:t> стало прообразом современных ракетных сопел.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2861" y="184844"/>
            <a:ext cx="4764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ln w="10160">
                  <a:solidFill>
                    <a:srgbClr val="DD9D3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Паровая турбина</a:t>
            </a:r>
            <a:endParaRPr lang="ru-RU" sz="4800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energetika.in.ua/images/kniga2-block-crop2/Image_09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79" y="1451435"/>
            <a:ext cx="347662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74404" y="1269512"/>
            <a:ext cx="51802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E25247"/>
              </a:buClr>
              <a:buFont typeface="Calibri" panose="020F0502020204030204" pitchFamily="34" charset="0"/>
              <a:buChar char="~"/>
            </a:pPr>
            <a:r>
              <a:rPr lang="ru-RU" sz="2800" dirty="0" smtClean="0">
                <a:solidFill>
                  <a:srgbClr val="FFFF00"/>
                </a:solidFill>
              </a:rPr>
              <a:t>В </a:t>
            </a:r>
            <a:r>
              <a:rPr lang="ru-RU" sz="2800" dirty="0">
                <a:solidFill>
                  <a:srgbClr val="FFFF00"/>
                </a:solidFill>
              </a:rPr>
              <a:t>турбине </a:t>
            </a:r>
            <a:r>
              <a:rPr lang="ru-RU" sz="2800" dirty="0" err="1">
                <a:solidFill>
                  <a:srgbClr val="FFFF00"/>
                </a:solidFill>
              </a:rPr>
              <a:t>Лаваля</a:t>
            </a:r>
            <a:r>
              <a:rPr lang="ru-RU" sz="2800" dirty="0">
                <a:solidFill>
                  <a:srgbClr val="FFFF00"/>
                </a:solidFill>
              </a:rPr>
              <a:t> струя пара, выходящая из сопел неподвижного статора, давила на лопатки, закреплённые на ободе колеса. Колесо под давлением пара вращалось. Такая турбина называлась активной.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269512"/>
            <a:ext cx="34439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 smtClean="0">
                <a:solidFill>
                  <a:srgbClr val="FFFF00"/>
                </a:solidFill>
              </a:rPr>
              <a:t>В </a:t>
            </a:r>
            <a:r>
              <a:rPr lang="ru-RU" sz="2800" dirty="0">
                <a:solidFill>
                  <a:srgbClr val="FFFF00"/>
                </a:solidFill>
              </a:rPr>
              <a:t>1889г. шведский инженер </a:t>
            </a:r>
            <a:r>
              <a:rPr lang="ru-RU" sz="2800" dirty="0" err="1">
                <a:solidFill>
                  <a:srgbClr val="FFFF00"/>
                </a:solidFill>
              </a:rPr>
              <a:t>Густаф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Лаваль</a:t>
            </a:r>
            <a:r>
              <a:rPr lang="ru-RU" sz="2800" dirty="0">
                <a:solidFill>
                  <a:srgbClr val="FFFF00"/>
                </a:solidFill>
              </a:rPr>
              <a:t> создал паровую турбину, которую можно было использовать в промышленности.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01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928" y="-6361"/>
            <a:ext cx="617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Реактивные турбины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54261"/>
            <a:ext cx="5332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400" dirty="0" smtClean="0">
                <a:solidFill>
                  <a:srgbClr val="FFFF00"/>
                </a:solidFill>
              </a:rPr>
              <a:t>1884 </a:t>
            </a:r>
            <a:r>
              <a:rPr lang="ru-RU" sz="2400" dirty="0">
                <a:solidFill>
                  <a:srgbClr val="FFFF00"/>
                </a:solidFill>
              </a:rPr>
              <a:t>году английский инженер Чарлз </a:t>
            </a:r>
            <a:r>
              <a:rPr lang="ru-RU" sz="2400" dirty="0" err="1">
                <a:solidFill>
                  <a:srgbClr val="FFFF00"/>
                </a:solidFill>
              </a:rPr>
              <a:t>Парсонс</a:t>
            </a:r>
            <a:r>
              <a:rPr lang="ru-RU" sz="2400" dirty="0">
                <a:solidFill>
                  <a:srgbClr val="FFFF00"/>
                </a:solidFill>
              </a:rPr>
              <a:t> получил патент на многоступенчатую турбину. Турбина предназначалась для приведения в действие электрогенератора. В 1885 году он разработал усовершенствованную версию, которая получила широкое применение на электростанциях</a:t>
            </a:r>
            <a:r>
              <a:rPr lang="ru-RU" sz="2000" dirty="0">
                <a:solidFill>
                  <a:srgbClr val="FFFF00"/>
                </a:solidFill>
              </a:rPr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4164603"/>
            <a:ext cx="80330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400" dirty="0">
                <a:solidFill>
                  <a:srgbClr val="FFFF00"/>
                </a:solidFill>
              </a:rPr>
              <a:t>В 1889 году уже около трехсот таких турбин использовалось для выработки электроэнергии. </a:t>
            </a:r>
            <a:r>
              <a:rPr lang="ru-RU" sz="2400" dirty="0" err="1">
                <a:solidFill>
                  <a:srgbClr val="FFFF00"/>
                </a:solidFill>
              </a:rPr>
              <a:t>Парсонс</a:t>
            </a:r>
            <a:r>
              <a:rPr lang="ru-RU" sz="2400" dirty="0">
                <a:solidFill>
                  <a:srgbClr val="FFFF00"/>
                </a:solidFill>
              </a:rPr>
              <a:t> старался расширить сферу применения своего изобретения и в 1894 году он построил опытное судно «</a:t>
            </a:r>
            <a:r>
              <a:rPr lang="ru-RU" sz="2400" dirty="0" err="1">
                <a:solidFill>
                  <a:srgbClr val="FFFF00"/>
                </a:solidFill>
              </a:rPr>
              <a:t>Турбиния</a:t>
            </a:r>
            <a:r>
              <a:rPr lang="ru-RU" sz="2400" dirty="0">
                <a:solidFill>
                  <a:srgbClr val="FFFF00"/>
                </a:solidFill>
              </a:rPr>
              <a:t>» с приводом от паровой турбины. На испытаниях оно продемонстрировало рекордную скорость — 60 км/ч.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2933" y="858693"/>
            <a:ext cx="71998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400" dirty="0">
                <a:solidFill>
                  <a:srgbClr val="FFFF00"/>
                </a:solidFill>
              </a:rPr>
              <a:t>В конструкции турбины был применен выравнивающий аппарат, представляющий из себя набор неподвижных венцов (дисков) с лопатками, имевшими обратное направление. Турбина имела три ступени разного давления с разной геометрией лопаток и шагом их установки. Таким образом, в турбине использовался как «активный», так и «реактивный» принцип.</a:t>
            </a:r>
          </a:p>
        </p:txBody>
      </p:sp>
      <p:pic>
        <p:nvPicPr>
          <p:cNvPr id="4100" name="Picture 4" descr="http://vivovoco.astronet.ru/VV/JOURNAL/SCIAM/PARSONS/PARS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51" y="3973794"/>
            <a:ext cx="3893941" cy="270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95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753" y="136733"/>
            <a:ext cx="5537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Газовые турбины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278" y="1227494"/>
            <a:ext cx="74690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>
                <a:solidFill>
                  <a:srgbClr val="FFFF00"/>
                </a:solidFill>
              </a:rPr>
              <a:t>Газовая турбина отличается от паровой тем, что в движение её приводит не пар из котла, а газ, который образуется при сгорании топлива. А все основные принципы устройства паровых и газовых турбин одинаковы.</a:t>
            </a:r>
          </a:p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 smtClean="0">
                <a:solidFill>
                  <a:srgbClr val="FFFF00"/>
                </a:solidFill>
              </a:rPr>
              <a:t>Первый </a:t>
            </a:r>
            <a:r>
              <a:rPr lang="ru-RU" sz="2800" dirty="0">
                <a:solidFill>
                  <a:srgbClr val="FFFF00"/>
                </a:solidFill>
              </a:rPr>
              <a:t>патент на газовую турбину был получен в 1791 г. англичанином Джоном </a:t>
            </a:r>
            <a:r>
              <a:rPr lang="ru-RU" sz="2800" dirty="0" err="1">
                <a:solidFill>
                  <a:srgbClr val="FFFF00"/>
                </a:solidFill>
              </a:rPr>
              <a:t>Барбером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r>
              <a:rPr lang="ru-RU" sz="2800" dirty="0" err="1">
                <a:solidFill>
                  <a:srgbClr val="FFFF00"/>
                </a:solidFill>
              </a:rPr>
              <a:t>Барбер</a:t>
            </a:r>
            <a:r>
              <a:rPr lang="ru-RU" sz="2800" dirty="0">
                <a:solidFill>
                  <a:srgbClr val="FFFF00"/>
                </a:solidFill>
              </a:rPr>
              <a:t> разработал свою турбину для движения безлошадной повозки. А элементы турбины </a:t>
            </a:r>
            <a:r>
              <a:rPr lang="ru-RU" sz="2800" dirty="0" err="1">
                <a:solidFill>
                  <a:srgbClr val="FFFF00"/>
                </a:solidFill>
              </a:rPr>
              <a:t>Барбера</a:t>
            </a:r>
            <a:r>
              <a:rPr lang="ru-RU" sz="2800" dirty="0">
                <a:solidFill>
                  <a:srgbClr val="FFFF00"/>
                </a:solidFill>
              </a:rPr>
              <a:t> присутствуют в современных газовых турбинах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128" name="Picture 8" descr="http://www.waybuilder.net/sweethaven/MechTech/Aviation/fig020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10152" r="5792" b="15768"/>
          <a:stretch/>
        </p:blipFill>
        <p:spPr bwMode="auto">
          <a:xfrm>
            <a:off x="7614303" y="2110813"/>
            <a:ext cx="453135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02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796" y="926785"/>
            <a:ext cx="7668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E25247"/>
              </a:buClr>
              <a:buFont typeface="Calibri" panose="020F0502020204030204" pitchFamily="34" charset="0"/>
              <a:buChar char="~"/>
            </a:pPr>
            <a:r>
              <a:rPr lang="ru-RU" sz="2400" dirty="0">
                <a:solidFill>
                  <a:srgbClr val="FFFF00"/>
                </a:solidFill>
              </a:rPr>
              <a:t>В 1903 г. норвежец Эджидиус Эллинг изобрёл газовую турбину, производящую больше энергии, чем затрачивалось на её работу. Принцип её работы был использован английским инженером-конструктором сэром Фрэнком </a:t>
            </a:r>
            <a:r>
              <a:rPr lang="ru-RU" sz="2400" dirty="0" err="1">
                <a:solidFill>
                  <a:srgbClr val="FFFF00"/>
                </a:solidFill>
              </a:rPr>
              <a:t>Уиттлом</a:t>
            </a:r>
            <a:r>
              <a:rPr lang="ru-RU" sz="2400" dirty="0">
                <a:solidFill>
                  <a:srgbClr val="FFFF00"/>
                </a:solidFill>
              </a:rPr>
              <a:t>, который в 1930 г. запатентовал газовую турбину для реактивного движения.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12179" y="3636115"/>
            <a:ext cx="76114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400" dirty="0">
                <a:solidFill>
                  <a:srgbClr val="FFFF00"/>
                </a:solidFill>
              </a:rPr>
              <a:t>По проекту двигатель имел одноступенчатый центробежный компрессор и одноступенчатую же осевую турбину. Сжимаемый компрессором воздух подавался в большую кольцевую камеру сгорания. В то время </a:t>
            </a:r>
            <a:r>
              <a:rPr lang="ru-RU" sz="2400" dirty="0" err="1">
                <a:solidFill>
                  <a:srgbClr val="FFFF00"/>
                </a:solidFill>
              </a:rPr>
              <a:t>Уиттл</a:t>
            </a:r>
            <a:r>
              <a:rPr lang="ru-RU" sz="2400" dirty="0">
                <a:solidFill>
                  <a:srgbClr val="FFFF00"/>
                </a:solidFill>
              </a:rPr>
              <a:t> считал, что самой сложной частью проекта является именно камера сгорания и надеялся без особых трудностей обеспечить расчетные параметры компрессора и турбины.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6879" y="64115"/>
            <a:ext cx="101738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ln w="10160">
                  <a:solidFill>
                    <a:srgbClr val="DD9D3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Газовая, Реактивная(</a:t>
            </a:r>
            <a:r>
              <a:rPr lang="ru-RU" sz="4800" b="1" dirty="0" err="1" smtClean="0">
                <a:ln w="10160">
                  <a:solidFill>
                    <a:srgbClr val="DD9D3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Уиттла</a:t>
            </a:r>
            <a:r>
              <a:rPr lang="ru-RU" sz="4800" b="1" dirty="0" smtClean="0">
                <a:ln w="10160">
                  <a:solidFill>
                    <a:srgbClr val="DD9D3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 </a:t>
            </a:r>
            <a:r>
              <a:rPr lang="ru-RU" sz="4800" b="1" dirty="0">
                <a:ln w="10160">
                  <a:solidFill>
                    <a:srgbClr val="DD9D3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турбины</a:t>
            </a:r>
          </a:p>
        </p:txBody>
      </p:sp>
      <p:pic>
        <p:nvPicPr>
          <p:cNvPr id="6146" name="Picture 2" descr="https://upload.wikimedia.org/wikipedia/commons/thumb/8/86/GasTurbine.svg/400px-GasTurbi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91" y="1204956"/>
            <a:ext cx="4050700" cy="2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ab-37.com/wp-content/uploads/2010/02/turbof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3"/>
          <a:stretch/>
        </p:blipFill>
        <p:spPr bwMode="auto">
          <a:xfrm>
            <a:off x="79047" y="4198741"/>
            <a:ext cx="4800602" cy="225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48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4/43/Water_turbine.svg/220px-Water_turbi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01" y="1072315"/>
            <a:ext cx="2633526" cy="377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3416" y="153824"/>
            <a:ext cx="4375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Гидротурбина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888" y="984821"/>
            <a:ext cx="46318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000" dirty="0">
                <a:solidFill>
                  <a:srgbClr val="FFFF00"/>
                </a:solidFill>
              </a:rPr>
              <a:t>Поворотно-лопастная турбина, турбина Каплана — реактивная турбина, лопасти которой могут поворачиваться вокруг своей оси одновременно, за счёт чего регулируется её мощность. Также мощность может регулироваться с помощью лопаток направляющего аппарата. Лопасти гидротурбины могут быть расположены как перпендикулярно её оси, так и под углом. Последняя разновидность называется диагональной турбиной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888" y="5154770"/>
            <a:ext cx="1188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000" dirty="0">
                <a:solidFill>
                  <a:srgbClr val="FFFF00"/>
                </a:solidFill>
              </a:rPr>
              <a:t>Поток воды в поворотно-лопастной турбине движется вдоль её оси. Ось турбины может располагаться как вертикально, так и горизонтально. При вертикальном расположении оси поток перед поступлением в рабочую камеру турбины закручивается в спиральной камере, а затем спрямляется с помощью обтекателя. Это необходимо для равномерной подачи воды на лопасти турбины, а значит, уменьшения её износа.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43016" y="1314463"/>
            <a:ext cx="39054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000" dirty="0">
                <a:solidFill>
                  <a:srgbClr val="FFFF00"/>
                </a:solidFill>
              </a:rPr>
              <a:t>Запатентована в 1920 году австрийским инженером Виктором Капланом, благодаря чему во многих странах мира эта турбина носит имя изобретателя. Однако имя Каплана носит также турбина без возможности поворота лопастей.</a:t>
            </a:r>
          </a:p>
        </p:txBody>
      </p:sp>
    </p:spTree>
    <p:extLst>
      <p:ext uri="{BB962C8B-B14F-4D97-AF65-F5344CB8AC3E}">
        <p14:creationId xmlns:p14="http://schemas.microsoft.com/office/powerpoint/2010/main" val="14824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35962"/>
            <a:ext cx="52129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000" dirty="0">
                <a:solidFill>
                  <a:srgbClr val="FFFF00"/>
                </a:solidFill>
              </a:rPr>
              <a:t>Турбина </a:t>
            </a:r>
            <a:r>
              <a:rPr lang="ru-RU" sz="2000" dirty="0" smtClean="0">
                <a:solidFill>
                  <a:srgbClr val="FFFF00"/>
                </a:solidFill>
              </a:rPr>
              <a:t>Уэльса </a:t>
            </a:r>
            <a:r>
              <a:rPr lang="ru-RU" sz="2000" dirty="0">
                <a:solidFill>
                  <a:srgbClr val="FFFF00"/>
                </a:solidFill>
              </a:rPr>
              <a:t>— воздушная турбина низкого давления имеющая симметричную аэродинамическую поверхность лопаток, позволяющую им вращаться всегда в одну сторону, независимо от направления потока воздуха или жидкости. Это достигается тем, что рабочее тело попадая на лопатку разделяется непропорционально — отклонение рабочего тела в одну сторону всегда больше чем в другую. Принцип работы турбины Уэльса схож с принципом подъёма крыла самолета. </a:t>
            </a:r>
          </a:p>
          <a:p>
            <a:pPr marL="34290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3888" y="4843453"/>
            <a:ext cx="12205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000" dirty="0" smtClean="0">
                <a:solidFill>
                  <a:srgbClr val="FFFF00"/>
                </a:solidFill>
              </a:rPr>
              <a:t>Однако </a:t>
            </a:r>
            <a:r>
              <a:rPr lang="ru-RU" sz="2000" dirty="0">
                <a:solidFill>
                  <a:srgbClr val="FFFF00"/>
                </a:solidFill>
              </a:rPr>
              <a:t>эффективность турбины Уэльса ниже, чем у турбины с постоянным направлением воздушного потока и асимметричной аэродинамической поверхностью, так как первая имеет более высокий коэффициент лобового сопротивления, чем асимметричная. Кроме того, в турбине Уэльса профиль лопатки используется с большим углом атаки. Большой угол атаки вызывает состояние, известное как «сваливание» </a:t>
            </a:r>
            <a:r>
              <a:rPr lang="ru-RU" sz="2000" dirty="0" smtClean="0">
                <a:solidFill>
                  <a:srgbClr val="FFFF00"/>
                </a:solidFill>
              </a:rPr>
              <a:t>в </a:t>
            </a:r>
            <a:r>
              <a:rPr lang="ru-RU" sz="2000" dirty="0">
                <a:solidFill>
                  <a:srgbClr val="FFFF00"/>
                </a:solidFill>
              </a:rPr>
              <a:t>которой аэродинамическая поверхность теряет подъём. Эффективность турбины Уэльса в колеблющемся потоке достигает значений равных 40-70 %.</a:t>
            </a:r>
          </a:p>
        </p:txBody>
      </p:sp>
      <p:pic>
        <p:nvPicPr>
          <p:cNvPr id="8196" name="Picture 4" descr="https://upload.wikimedia.org/wikipedia/commons/9/96/Turb_wel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01" y="1477537"/>
            <a:ext cx="3499122" cy="262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47989" y="735962"/>
            <a:ext cx="354401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E25247"/>
              </a:buClr>
              <a:buFont typeface="Calibri" panose="020F0502020204030204" pitchFamily="34" charset="0"/>
              <a:buChar char="~"/>
            </a:pPr>
            <a:r>
              <a:rPr lang="ru-RU" sz="2000" dirty="0">
                <a:solidFill>
                  <a:srgbClr val="FFFF00"/>
                </a:solidFill>
              </a:rPr>
              <a:t>Использование этой двунаправленной турбины позволяет отказаться от потребности исправлять воздушный поток сложными и дорогими системами запорных клапанов. </a:t>
            </a:r>
            <a:r>
              <a:rPr lang="ru-RU" sz="2000" dirty="0" smtClean="0">
                <a:solidFill>
                  <a:srgbClr val="FFFF00"/>
                </a:solidFill>
              </a:rPr>
              <a:t>Наиболее </a:t>
            </a:r>
            <a:r>
              <a:rPr lang="ru-RU" sz="2000" dirty="0">
                <a:solidFill>
                  <a:srgbClr val="FFFF00"/>
                </a:solidFill>
              </a:rPr>
              <a:t>распространение турбина Уэльса получила в электростанциях колеблющегося водяного столба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8115" y="0"/>
            <a:ext cx="5921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Турбина Уэльса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3718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915" y="925082"/>
            <a:ext cx="105284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>
                <a:solidFill>
                  <a:srgbClr val="FFFF00"/>
                </a:solidFill>
              </a:rPr>
              <a:t>Радиально-осевая </a:t>
            </a:r>
            <a:r>
              <a:rPr lang="ru-RU" sz="2800" dirty="0" smtClean="0">
                <a:solidFill>
                  <a:srgbClr val="FFFF00"/>
                </a:solidFill>
              </a:rPr>
              <a:t>турбина— </a:t>
            </a:r>
            <a:r>
              <a:rPr lang="ru-RU" sz="2800" dirty="0">
                <a:solidFill>
                  <a:srgbClr val="FFFF00"/>
                </a:solidFill>
              </a:rPr>
              <a:t>реактивная турбина. В рабочем колесе турбин данного типа поток сначала движется радиально (от периферии к центру), а затем в осевом направлении (на выход). Преимущественной сферой применения радиально-осевых турбин является гидроэнергетика, где они широко </a:t>
            </a:r>
            <a:r>
              <a:rPr lang="ru-RU" sz="2800" dirty="0" smtClean="0">
                <a:solidFill>
                  <a:srgbClr val="FFFF00"/>
                </a:solidFill>
              </a:rPr>
              <a:t>распространены.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915" y="3602738"/>
            <a:ext cx="60247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>
                <a:solidFill>
                  <a:srgbClr val="FFFF00"/>
                </a:solidFill>
              </a:rPr>
              <a:t>Основным преимуществом турбин данного типа является самый высокий оптимальный КПД из всех существующих типов. Недостаток — менее пологая рабочая характеристика, чем у поворотно-лопастной гидротурбины.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4314" y="94085"/>
            <a:ext cx="5101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Турбина Френсиса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4" name="Picture 4" descr="http://blog.rushydro.ru/wp-content/uploads/2011/10/generator-un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12" y="3084319"/>
            <a:ext cx="5238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120292"/>
            <a:ext cx="121093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000" dirty="0">
                <a:solidFill>
                  <a:srgbClr val="FFFF00"/>
                </a:solidFill>
              </a:rPr>
              <a:t>Ротором турбины является рабочее колесо, соединенное с валом турбины. Рабочее колесо, как правило, состоит из ступицы, комплекта лопастей и обода. Ступица колеса соединяется с валом турбины. Все детали колеса соединены между собой неподвижно, — это обеспечивает ему хорошие прочностные свойства. Колесо является рабочим органом турбины, преобразующим энергию потока в </a:t>
            </a:r>
            <a:r>
              <a:rPr lang="ru-RU" sz="2000" dirty="0" err="1">
                <a:solidFill>
                  <a:srgbClr val="FFFF00"/>
                </a:solidFill>
              </a:rPr>
              <a:t>механическую.Статор</a:t>
            </a:r>
            <a:r>
              <a:rPr lang="ru-RU" sz="2000" dirty="0">
                <a:solidFill>
                  <a:srgbClr val="FFFF00"/>
                </a:solidFill>
              </a:rPr>
              <a:t> и спиральная камера, ГЭС Гранд-Кули, США</a:t>
            </a:r>
          </a:p>
          <a:p>
            <a:pPr marL="285750" lvl="0" indent="-28575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000" dirty="0" smtClean="0">
                <a:solidFill>
                  <a:srgbClr val="FFFF00"/>
                </a:solidFill>
              </a:rPr>
              <a:t>Статором является несущий элемент проточной части турбины, содержащий профилированные колонны, которые придают необходимое направление потоку воды. Также в статор входит направляющий аппарат. Направляющий аппарат турбины является рабочим органом, изменяющим закрутку потока и регулирующим расход турбины за счет поворота лопаток.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169578"/>
            <a:ext cx="76912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E25247"/>
              </a:buClr>
              <a:buFont typeface="Calibri" panose="020F0502020204030204" pitchFamily="34" charset="0"/>
              <a:buChar char="~"/>
            </a:pPr>
            <a:r>
              <a:rPr lang="ru-RU" sz="2000" dirty="0">
                <a:solidFill>
                  <a:srgbClr val="FFFF00"/>
                </a:solidFill>
              </a:rPr>
              <a:t>Снаружи к статору подсоединяется спиральная камера, которая предназначена для подвода воды к направляющему аппарату турбины. Особая форма камеры с уменьшающимися сечениями служит для равномерного распределения потока по всей окружности статора.</a:t>
            </a:r>
          </a:p>
          <a:p>
            <a:pPr marL="285750" lvl="0" indent="-285750">
              <a:buClr>
                <a:srgbClr val="E25247"/>
              </a:buClr>
              <a:buFont typeface="Calibri" panose="020F0502020204030204" pitchFamily="34" charset="0"/>
              <a:buChar char="~"/>
            </a:pPr>
            <a:r>
              <a:rPr lang="ru-RU" sz="2000" dirty="0">
                <a:solidFill>
                  <a:srgbClr val="FFFF00"/>
                </a:solidFill>
              </a:rPr>
              <a:t>Отвод воды от рабочего колеса осуществляется через отсасывающую трубу.</a:t>
            </a:r>
          </a:p>
        </p:txBody>
      </p:sp>
      <p:pic>
        <p:nvPicPr>
          <p:cNvPr id="9218" name="Picture 2" descr="https://upload.wikimedia.org/wikipedia/commons/5/5f/M_vs_francis_schnitt_1_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472" y="3641036"/>
            <a:ext cx="42862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8913" y="289295"/>
            <a:ext cx="5118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ln w="10160">
                  <a:solidFill>
                    <a:srgbClr val="DD9D3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Турбина Френсиса</a:t>
            </a:r>
          </a:p>
        </p:txBody>
      </p:sp>
    </p:spTree>
    <p:extLst>
      <p:ext uri="{BB962C8B-B14F-4D97-AF65-F5344CB8AC3E}">
        <p14:creationId xmlns:p14="http://schemas.microsoft.com/office/powerpoint/2010/main" val="12206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640" y="830997"/>
            <a:ext cx="1220339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000" dirty="0" err="1">
                <a:solidFill>
                  <a:srgbClr val="FFFF00"/>
                </a:solidFill>
              </a:rPr>
              <a:t>Ковшо́вая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турби́на</a:t>
            </a:r>
            <a:r>
              <a:rPr lang="ru-RU" sz="2000" dirty="0" smtClean="0">
                <a:solidFill>
                  <a:srgbClr val="FFFF00"/>
                </a:solidFill>
              </a:rPr>
              <a:t>— </a:t>
            </a:r>
            <a:r>
              <a:rPr lang="ru-RU" sz="2000" dirty="0">
                <a:solidFill>
                  <a:srgbClr val="FFFF00"/>
                </a:solidFill>
              </a:rPr>
              <a:t>активная гидравлическая турбина, используемая при очень больших напорах. </a:t>
            </a:r>
            <a:r>
              <a:rPr lang="ru-RU" sz="2000" dirty="0" smtClean="0">
                <a:solidFill>
                  <a:srgbClr val="FFFF00"/>
                </a:solidFill>
              </a:rPr>
              <a:t>Ковшовые </a:t>
            </a:r>
            <a:r>
              <a:rPr lang="ru-RU" sz="2000" dirty="0">
                <a:solidFill>
                  <a:srgbClr val="FFFF00"/>
                </a:solidFill>
              </a:rPr>
              <a:t>турбины конструктивно сильно отличаются от наиболее распространённых реактивных гидротурбин (радиально-осевых, поворотно-лопастных), у которых рабочее колесо находится в потоке воды. В ковшовых турбинах вода подаётся через сопла по касательной к окружности, проходящей через середину ковша. При этом вода, проходя через сопло, формирует струю, летящую с большой скоростью и ударяющую о лопатку турбины, после чего колесо проворачивается, совершая работу. После отклонения одной лопатки под струю подставляется </a:t>
            </a:r>
            <a:r>
              <a:rPr lang="ru-RU" sz="2000" dirty="0" smtClean="0">
                <a:solidFill>
                  <a:srgbClr val="FFFF00"/>
                </a:solidFill>
              </a:rPr>
              <a:t>другая.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8857" y="0"/>
            <a:ext cx="5084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Турбина </a:t>
            </a:r>
            <a:r>
              <a:rPr lang="ru-RU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елтона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52" y="4552005"/>
            <a:ext cx="9160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000" dirty="0">
                <a:solidFill>
                  <a:srgbClr val="FFFF00"/>
                </a:solidFill>
              </a:rPr>
              <a:t>Рабочее колесо с лопатками может быть установлено как на горизонтальном, так и на вертикальном валу. При горизонтальном расположении вала, к каждому рабочему колесу может подводиться до двух форсунок; поскольку пропускная способность каждой форсунки ограничена, при больших расходах воды применяют установку на одном валу двух рабочих колёс либо используют вертикальную турбину.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19" y="2968077"/>
            <a:ext cx="122689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000" dirty="0">
                <a:solidFill>
                  <a:srgbClr val="FFFF00"/>
                </a:solidFill>
              </a:rPr>
              <a:t>Процесс использования энергии струи происходит при атмосферном давлении, а производство энергии осуществляется только за счёт кинетической энергии воды. Лопатки турбины имеют двояковогнутую форму с острым лезвием посередине; задача лезвия — разделять струю воды с целью лучшего использования энергии и предотвращения быстрого разрушения лопаток. На рабочем колесе может быть установлено до 40 лопаток.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118" y="4244938"/>
            <a:ext cx="1836657" cy="250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1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058" y="999858"/>
            <a:ext cx="2230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Вывод: 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9679" y="2230453"/>
            <a:ext cx="7725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 smtClean="0">
                <a:solidFill>
                  <a:srgbClr val="FFFF00"/>
                </a:solidFill>
              </a:rPr>
              <a:t>Мы узнали что такое турбина, её конструкция. Какие виды турбин существуют. Подробно узнали о некоторых знаменитых турбинах.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aiamci.ucoz.ru/Novosti/turb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27" y="3941169"/>
            <a:ext cx="4373696" cy="25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7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909" y="404501"/>
            <a:ext cx="1937758" cy="1456267"/>
          </a:xfrm>
        </p:spPr>
        <p:txBody>
          <a:bodyPr>
            <a:normAutofit/>
          </a:bodyPr>
          <a:lstStyle/>
          <a:p>
            <a:r>
              <a:rPr lang="ru-RU" sz="48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Цель:</a:t>
            </a:r>
            <a:endParaRPr lang="ru-RU" sz="48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909" y="2093719"/>
            <a:ext cx="449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 smtClean="0">
                <a:solidFill>
                  <a:srgbClr val="FFFF00"/>
                </a:solidFill>
              </a:rPr>
              <a:t>Узнать о турбинах.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seaships.ru/img/6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77" y="2839088"/>
            <a:ext cx="3810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8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1510" y="734939"/>
            <a:ext cx="928073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 этом все! Спасибо за внимание!!!</a:t>
            </a:r>
            <a:endParaRPr lang="ru-RU" sz="11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3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957" y="264920"/>
            <a:ext cx="2196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План: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038" y="1181375"/>
            <a:ext cx="68024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 smtClean="0">
                <a:solidFill>
                  <a:srgbClr val="FFFF00"/>
                </a:solidFill>
              </a:rPr>
              <a:t>Что такое турбина?</a:t>
            </a:r>
          </a:p>
          <a:p>
            <a:pPr marL="285750" indent="-28575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Конструкция турбины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>
                <a:solidFill>
                  <a:srgbClr val="FFFF00"/>
                </a:solidFill>
              </a:rPr>
              <a:t>Создание первой </a:t>
            </a:r>
            <a:r>
              <a:rPr lang="ru-RU" sz="2800" dirty="0" smtClean="0">
                <a:solidFill>
                  <a:srgbClr val="FFFF00"/>
                </a:solidFill>
              </a:rPr>
              <a:t>турбины.</a:t>
            </a:r>
          </a:p>
          <a:p>
            <a:pPr marL="285750" indent="-28575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 smtClean="0">
                <a:solidFill>
                  <a:srgbClr val="FFFF00"/>
                </a:solidFill>
              </a:rPr>
              <a:t>Какие существуют турбины?</a:t>
            </a:r>
          </a:p>
          <a:p>
            <a:pPr marL="742950" lvl="1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FF00"/>
                </a:solidFill>
              </a:rPr>
              <a:t>Паровые.</a:t>
            </a:r>
          </a:p>
          <a:p>
            <a:pPr marL="742950" lvl="1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FF00"/>
                </a:solidFill>
              </a:rPr>
              <a:t>Реактивные.</a:t>
            </a:r>
          </a:p>
          <a:p>
            <a:pPr marL="742950" lvl="1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FFFF00"/>
                </a:solidFill>
              </a:rPr>
              <a:t>Газовая.</a:t>
            </a:r>
          </a:p>
          <a:p>
            <a:pPr marL="742950" lvl="1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FF00"/>
                </a:solidFill>
              </a:rPr>
              <a:t>Гидротурбины.</a:t>
            </a:r>
          </a:p>
          <a:p>
            <a:pPr marL="285750" indent="-28575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 smtClean="0">
                <a:solidFill>
                  <a:srgbClr val="FFFF00"/>
                </a:solidFill>
              </a:rPr>
              <a:t>Турбина Уэльса.</a:t>
            </a:r>
          </a:p>
          <a:p>
            <a:pPr marL="285750" indent="-28575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 smtClean="0">
                <a:solidFill>
                  <a:srgbClr val="FFFF00"/>
                </a:solidFill>
              </a:rPr>
              <a:t>Турбина Френсиса.</a:t>
            </a:r>
          </a:p>
          <a:p>
            <a:pPr marL="285750" indent="-28575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 smtClean="0">
                <a:solidFill>
                  <a:srgbClr val="FFFF00"/>
                </a:solidFill>
              </a:rPr>
              <a:t>Турбина </a:t>
            </a:r>
            <a:r>
              <a:rPr lang="ru-RU" sz="2800" dirty="0" err="1" smtClean="0">
                <a:solidFill>
                  <a:srgbClr val="FFFF00"/>
                </a:solidFill>
              </a:rPr>
              <a:t>Пелтона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Clr>
                <a:schemeClr val="accent6"/>
              </a:buClr>
              <a:buFont typeface="Calibri" panose="020F0502020204030204" pitchFamily="34" charset="0"/>
              <a:buChar char="~"/>
            </a:pPr>
            <a:endParaRPr lang="ru-RU" sz="2800" dirty="0" smtClean="0">
              <a:solidFill>
                <a:srgbClr val="FFFF00"/>
              </a:solidFill>
            </a:endParaRPr>
          </a:p>
          <a:p>
            <a:pPr marL="285750" indent="-285750">
              <a:buClr>
                <a:schemeClr val="accent6"/>
              </a:buClr>
              <a:buFont typeface="Calibri" panose="020F0502020204030204" pitchFamily="34" charset="0"/>
              <a:buChar char="~"/>
            </a:pP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0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8279" y="145279"/>
            <a:ext cx="5665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Что такое турбина?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833" y="976276"/>
            <a:ext cx="112975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 err="1">
                <a:solidFill>
                  <a:srgbClr val="FFFF00"/>
                </a:solidFill>
              </a:rPr>
              <a:t>Турби́на</a:t>
            </a:r>
            <a:r>
              <a:rPr lang="ru-RU" sz="2800" dirty="0">
                <a:solidFill>
                  <a:srgbClr val="FFFF00"/>
                </a:solidFill>
              </a:rPr>
              <a:t> (фр. </a:t>
            </a:r>
            <a:r>
              <a:rPr lang="ru-RU" sz="2800" dirty="0" err="1">
                <a:solidFill>
                  <a:srgbClr val="FFFF00"/>
                </a:solidFill>
              </a:rPr>
              <a:t>turbine</a:t>
            </a:r>
            <a:r>
              <a:rPr lang="ru-RU" sz="2800" dirty="0">
                <a:solidFill>
                  <a:srgbClr val="FFFF00"/>
                </a:solidFill>
              </a:rPr>
              <a:t> от лат. </a:t>
            </a:r>
            <a:r>
              <a:rPr lang="ru-RU" sz="2800" dirty="0" err="1">
                <a:solidFill>
                  <a:srgbClr val="FFFF00"/>
                </a:solidFill>
              </a:rPr>
              <a:t>turbo</a:t>
            </a:r>
            <a:r>
              <a:rPr lang="ru-RU" sz="2800" dirty="0">
                <a:solidFill>
                  <a:srgbClr val="FFFF00"/>
                </a:solidFill>
              </a:rPr>
              <a:t> — вихрь, вращение) — ротационный двигатель с непрерывным рабочим </a:t>
            </a:r>
            <a:r>
              <a:rPr lang="ru-RU" sz="2800" dirty="0" smtClean="0">
                <a:solidFill>
                  <a:srgbClr val="FFFF00"/>
                </a:solidFill>
              </a:rPr>
              <a:t>процессом </a:t>
            </a:r>
            <a:r>
              <a:rPr lang="ru-RU" sz="2800" dirty="0">
                <a:solidFill>
                  <a:srgbClr val="FFFF00"/>
                </a:solidFill>
              </a:rPr>
              <a:t>и вращательным движением рабочего </a:t>
            </a:r>
            <a:r>
              <a:rPr lang="ru-RU" sz="2800" dirty="0" smtClean="0">
                <a:solidFill>
                  <a:srgbClr val="FFFF00"/>
                </a:solidFill>
              </a:rPr>
              <a:t> ротора, </a:t>
            </a:r>
            <a:r>
              <a:rPr lang="ru-RU" sz="2800" dirty="0">
                <a:solidFill>
                  <a:srgbClr val="FFFF00"/>
                </a:solidFill>
              </a:rPr>
              <a:t>преобразующий кинетическую энергию и/или внутреннюю энергию рабочего тела (пара, газа, воды) в механическую работу. Струя рабочего тела воздействует на лопатки, закреплённые по окружности ротора, и приводит их в движение.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833" y="4084819"/>
            <a:ext cx="76399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>
                <a:solidFill>
                  <a:srgbClr val="FFFF00"/>
                </a:solidFill>
              </a:rPr>
              <a:t>Турбиной называют вращающееся устройство, которое приводится в действие потоком жидкости или газа.</a:t>
            </a:r>
          </a:p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 smtClean="0">
                <a:solidFill>
                  <a:srgbClr val="FFFF00"/>
                </a:solidFill>
              </a:rPr>
              <a:t>Самый </a:t>
            </a:r>
            <a:r>
              <a:rPr lang="ru-RU" sz="2800" dirty="0">
                <a:solidFill>
                  <a:srgbClr val="FFFF00"/>
                </a:solidFill>
              </a:rPr>
              <a:t>простой пример турбины – водяное колесо.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135" y="3955946"/>
            <a:ext cx="2794873" cy="23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3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6448" y="0"/>
            <a:ext cx="7597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Конструкция турбины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30100"/>
            <a:ext cx="452072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000" dirty="0">
                <a:solidFill>
                  <a:srgbClr val="FFFF00"/>
                </a:solidFill>
              </a:rPr>
              <a:t>Ступень турбины состоит из двух основных частей. Рабочего колеса — лопаток установленных на роторе(подвижная часть турбины), которое непосредственно создаёт вращение. И Соплового аппарата — лопаток установленных на статоре (неподвижная часть турбины), которые поворачивают рабочее тело для придания потоку необходимого угла атаки по отношению к лопаткам рабочего колеса.</a:t>
            </a:r>
          </a:p>
          <a:p>
            <a:pPr>
              <a:buClr>
                <a:schemeClr val="accent6"/>
              </a:buClr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15656" y="1130100"/>
            <a:ext cx="4076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000" dirty="0">
                <a:solidFill>
                  <a:srgbClr val="FFFF00"/>
                </a:solidFill>
              </a:rPr>
              <a:t>По числу контуров турбины подразделяют на одноконтурные, двухконтурные и трёхконтурные. Очень редко турбины могут иметь четыре или пять контуров. Многоконтурная турбина позволяет использовать большие тепловые перепады энтальпии, разместив большое число ступеней разного давления.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0217" y="5192751"/>
            <a:ext cx="101096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000" dirty="0">
                <a:solidFill>
                  <a:srgbClr val="FFFF00"/>
                </a:solidFill>
              </a:rPr>
              <a:t>По направлению движения потока рабочего тела различают аксиальные паровые турбины, у которых поток рабочего тела движется вдоль оси турбины, и радиальные, направление потока рабочего тела в которых перпендикулярно оси вала турбины. Центробежные турбины (турбокомпрессоры) также выделяют как отдельный тип турбин.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354" y="1636922"/>
            <a:ext cx="2673498" cy="234802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23275" y="3827688"/>
            <a:ext cx="3492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Модель одной ступени паровой турбины.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3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313778"/>
            <a:ext cx="5221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400" dirty="0">
                <a:solidFill>
                  <a:srgbClr val="FFFF00"/>
                </a:solidFill>
              </a:rPr>
              <a:t>По числу валов различают одновальные, </a:t>
            </a:r>
            <a:r>
              <a:rPr lang="ru-RU" sz="2400" dirty="0" err="1">
                <a:solidFill>
                  <a:srgbClr val="FFFF00"/>
                </a:solidFill>
              </a:rPr>
              <a:t>двухвальные</a:t>
            </a:r>
            <a:r>
              <a:rPr lang="ru-RU" sz="2400" dirty="0">
                <a:solidFill>
                  <a:srgbClr val="FFFF00"/>
                </a:solidFill>
              </a:rPr>
              <a:t>, реже </a:t>
            </a:r>
            <a:r>
              <a:rPr lang="ru-RU" sz="2400" dirty="0" err="1">
                <a:solidFill>
                  <a:srgbClr val="FFFF00"/>
                </a:solidFill>
              </a:rPr>
              <a:t>трёхвальные</a:t>
            </a:r>
            <a:r>
              <a:rPr lang="ru-RU" sz="2400" dirty="0">
                <a:solidFill>
                  <a:srgbClr val="FFFF00"/>
                </a:solidFill>
              </a:rPr>
              <a:t>, связанных общностью теплового процесса или общей зубчатой передачей (редуктором). Расположение валов может быть как коаксиальным так и параллельным с независимым расположением осей валов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39797" y="1313778"/>
            <a:ext cx="33385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400" dirty="0">
                <a:solidFill>
                  <a:srgbClr val="FFFF00"/>
                </a:solidFill>
              </a:rPr>
              <a:t>В местах прохода вала сквозь стенки корпуса установлены концевые уплотнения для предупреждения утечек рабочего тела наружу и засасывания воздуха в корпус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8603" y="5148842"/>
            <a:ext cx="9836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400" dirty="0">
                <a:solidFill>
                  <a:srgbClr val="FFFF00"/>
                </a:solidFill>
              </a:rPr>
              <a:t>На переднем конце вала устанавливается предельный регулятор (регулятор безопасности), автоматически останавливающий (замедляющий) турбину при увеличении частоты вращения на 10—12 % сверх номинальной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570" y="151596"/>
            <a:ext cx="7596274" cy="829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660" y="1264366"/>
            <a:ext cx="3264492" cy="37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4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"/>
            <a:ext cx="10131425" cy="1076770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Создание Первой Турбины</a:t>
            </a:r>
            <a:endParaRPr lang="ru-RU" sz="48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76771"/>
            <a:ext cx="84560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>
                <a:solidFill>
                  <a:srgbClr val="FFFF00"/>
                </a:solidFill>
              </a:rPr>
              <a:t>Попытки создать механизмы, похожие на турбины, делались очень давно. Известно описание примитивной паровой турбины, сделанное Героном Александрийским (1 в. н. э.). По словам И. В. </a:t>
            </a:r>
            <a:r>
              <a:rPr lang="ru-RU" sz="2800" dirty="0" smtClean="0">
                <a:solidFill>
                  <a:srgbClr val="FFFF00"/>
                </a:solidFill>
              </a:rPr>
              <a:t>Линде, </a:t>
            </a:r>
            <a:r>
              <a:rPr lang="ru-RU" sz="2800" dirty="0">
                <a:solidFill>
                  <a:srgbClr val="FFFF00"/>
                </a:solidFill>
              </a:rPr>
              <a:t>XIX век породил «массу проектов», которые остановились перед «материальными трудностями» их выполнения.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047388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>
                <a:solidFill>
                  <a:srgbClr val="FFFF00"/>
                </a:solidFill>
              </a:rPr>
              <a:t>Лишь в конце XIX века, когда развитие термодинамики (повышение КПД турбин до сравнимого с поршневой машиной), машиностроения и металлургии (увеличение прочности материалов и точности изготовления, необходимых для создания высокооборотных колёс), </a:t>
            </a:r>
            <a:r>
              <a:rPr lang="ru-RU" sz="2800" dirty="0" err="1">
                <a:solidFill>
                  <a:srgbClr val="FFFF00"/>
                </a:solidFill>
              </a:rPr>
              <a:t>Густаф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Лаваль</a:t>
            </a:r>
            <a:r>
              <a:rPr lang="ru-RU" sz="2800" dirty="0">
                <a:solidFill>
                  <a:srgbClr val="FFFF00"/>
                </a:solidFill>
              </a:rPr>
              <a:t> (Швеция) и Чарлз </a:t>
            </a:r>
            <a:r>
              <a:rPr lang="ru-RU" sz="2800" dirty="0" err="1">
                <a:solidFill>
                  <a:srgbClr val="FFFF00"/>
                </a:solidFill>
              </a:rPr>
              <a:t>Парсонс</a:t>
            </a:r>
            <a:r>
              <a:rPr lang="ru-RU" sz="2800" dirty="0">
                <a:solidFill>
                  <a:srgbClr val="FFFF00"/>
                </a:solidFill>
              </a:rPr>
              <a:t> (Великобритания) независимо друг от друга создали пригодные для промышленности паровые турбины.</a:t>
            </a:r>
          </a:p>
        </p:txBody>
      </p:sp>
      <p:pic>
        <p:nvPicPr>
          <p:cNvPr id="1026" name="Picture 2" descr="http://ai-25.ucoz.ru/_si/0/698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23" y="833245"/>
            <a:ext cx="3527180" cy="321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34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987" y="0"/>
            <a:ext cx="10131425" cy="791911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Паровая турбина</a:t>
            </a:r>
            <a:endParaRPr lang="ru-RU" sz="48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95110"/>
            <a:ext cx="122836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>
                <a:solidFill>
                  <a:srgbClr val="FFFF00"/>
                </a:solidFill>
              </a:rPr>
              <a:t>В паровой турбине тепловая энергия пара преобразовывается в  механическую работу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r>
              <a:rPr lang="ru-RU" sz="2800" dirty="0">
                <a:solidFill>
                  <a:srgbClr val="FFFF00"/>
                </a:solidFill>
              </a:rPr>
              <a:t> Ещё в 130 г. до нашей эры греческий математик и механик Герон Александрийский изобрёл примитивную паровую турбину, которую назвали «</a:t>
            </a:r>
            <a:r>
              <a:rPr lang="ru-RU" sz="2800" dirty="0" err="1">
                <a:solidFill>
                  <a:srgbClr val="FFFF00"/>
                </a:solidFill>
              </a:rPr>
              <a:t>эолипил</a:t>
            </a:r>
            <a:r>
              <a:rPr lang="ru-RU" sz="2800" dirty="0">
                <a:solidFill>
                  <a:srgbClr val="FFFF00"/>
                </a:solidFill>
              </a:rPr>
              <a:t>». 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25685"/>
            <a:ext cx="95114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>
                <a:solidFill>
                  <a:srgbClr val="FFFF00"/>
                </a:solidFill>
              </a:rPr>
              <a:t>Прибор представлял собой наглухо запаянный котёл, из которого были выведены две трубки. На эти трубки установили полый шар с двумя соплами Г-образной формы. В котёл заливалась вода, и он ставился на огонь. Пар поступал по трубкам в шар и под давлением вырывался из сопел. Шар начинал вращаться. Это был прообраз реактивного двигателя, в котором реактивная сила, которая вращала шар, создавалась паром.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76" y="3120712"/>
            <a:ext cx="2889677" cy="30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3729" y="0"/>
            <a:ext cx="4764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Паровая турбина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8804" y="3986698"/>
            <a:ext cx="75658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 smtClean="0">
                <a:solidFill>
                  <a:srgbClr val="FFFF00"/>
                </a:solidFill>
              </a:rPr>
              <a:t>Английский </a:t>
            </a:r>
            <a:r>
              <a:rPr lang="ru-RU" sz="2800" dirty="0">
                <a:solidFill>
                  <a:srgbClr val="FFFF00"/>
                </a:solidFill>
              </a:rPr>
              <a:t>инженер Ричард </a:t>
            </a:r>
            <a:r>
              <a:rPr lang="ru-RU" sz="2800" dirty="0" err="1">
                <a:solidFill>
                  <a:srgbClr val="FFFF00"/>
                </a:solidFill>
              </a:rPr>
              <a:t>Трейсвик</a:t>
            </a:r>
            <a:r>
              <a:rPr lang="ru-RU" sz="2800" dirty="0">
                <a:solidFill>
                  <a:srgbClr val="FFFF00"/>
                </a:solidFill>
              </a:rPr>
              <a:t> в 1815 г. на ободе паровозного колеса установил два сопла и пустил по ним пар.</a:t>
            </a:r>
          </a:p>
          <a:p>
            <a:pPr marL="457200" indent="-457200">
              <a:buClr>
                <a:schemeClr val="accent6"/>
              </a:buClr>
              <a:buFont typeface="Calibri" panose="020F0502020204030204" pitchFamily="34" charset="0"/>
              <a:buChar char="~"/>
            </a:pPr>
            <a:r>
              <a:rPr lang="ru-RU" sz="2800" dirty="0" smtClean="0">
                <a:solidFill>
                  <a:srgbClr val="FFFF00"/>
                </a:solidFill>
              </a:rPr>
              <a:t>С </a:t>
            </a:r>
            <a:r>
              <a:rPr lang="ru-RU" sz="2800" dirty="0">
                <a:solidFill>
                  <a:srgbClr val="FFFF00"/>
                </a:solidFill>
              </a:rPr>
              <a:t>1864 г. по 1884 г. инженерами были запатентованы сотни изобретений, относящихся к турбинам.</a:t>
            </a:r>
          </a:p>
        </p:txBody>
      </p:sp>
      <p:pic>
        <p:nvPicPr>
          <p:cNvPr id="2050" name="Picture 2" descr="http://engine.aviaport.ru/issues/38/pics/pg30pc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9" y="1133200"/>
            <a:ext cx="2204282" cy="22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azaa.ru/wp-content/uploads/2012/08/fv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63" y="4090404"/>
            <a:ext cx="3281585" cy="247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4852" y="878155"/>
            <a:ext cx="86996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E25247"/>
              </a:buClr>
              <a:buFont typeface="Calibri" panose="020F0502020204030204" pitchFamily="34" charset="0"/>
              <a:buChar char="~"/>
            </a:pPr>
            <a:r>
              <a:rPr lang="ru-RU" sz="2800" dirty="0">
                <a:solidFill>
                  <a:srgbClr val="FFFF00"/>
                </a:solidFill>
              </a:rPr>
              <a:t>Во времена Герона к его изобретению отнеслись, как к игрушке. Практического применения оно не нашло.</a:t>
            </a:r>
          </a:p>
          <a:p>
            <a:pPr marL="457200" lvl="0" indent="-457200">
              <a:buClr>
                <a:srgbClr val="E25247"/>
              </a:buClr>
              <a:buFont typeface="Calibri" panose="020F0502020204030204" pitchFamily="34" charset="0"/>
              <a:buChar char="~"/>
            </a:pPr>
            <a:r>
              <a:rPr lang="ru-RU" sz="2800" dirty="0">
                <a:solidFill>
                  <a:srgbClr val="FFFF00"/>
                </a:solidFill>
              </a:rPr>
              <a:t>В 1629 г. итальянский инженер и архитектор Джованни Бранки создал паровую турбину, в которой колесо с лопатками приводилось в движение струёй пара.</a:t>
            </a:r>
          </a:p>
        </p:txBody>
      </p:sp>
    </p:spTree>
    <p:extLst>
      <p:ext uri="{BB962C8B-B14F-4D97-AF65-F5344CB8AC3E}">
        <p14:creationId xmlns:p14="http://schemas.microsoft.com/office/powerpoint/2010/main" val="22025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211</TotalTime>
  <Words>1866</Words>
  <Application>Microsoft Office PowerPoint</Application>
  <PresentationFormat>Широкоэкранный</PresentationFormat>
  <Paragraphs>76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Небеса</vt:lpstr>
      <vt:lpstr>Изобретение Турбин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Первой Турбины</vt:lpstr>
      <vt:lpstr>Паровая турбина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Изобретение Турбин</dc:title>
  <dc:creator>СЕРГЕЙ</dc:creator>
  <cp:lastModifiedBy>СЕРГЕЙ</cp:lastModifiedBy>
  <cp:revision>21</cp:revision>
  <dcterms:created xsi:type="dcterms:W3CDTF">2015-12-02T15:23:44Z</dcterms:created>
  <dcterms:modified xsi:type="dcterms:W3CDTF">2015-12-02T19:36:15Z</dcterms:modified>
</cp:coreProperties>
</file>