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02935B-4E60-4EEF-8BFF-2DF6BAF2BC9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303C7A-E9FC-4CE8-984F-B8F8C0F67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E%D0%B6%D0%B5%D0%BD%D0%B8%D0%B5" TargetMode="External"/><Relationship Id="rId2" Type="http://schemas.openxmlformats.org/officeDocument/2006/relationships/hyperlink" Target="https://ru.wikipedia.org/wiki/%D0%A2%D0%BE%D0%BF%D0%BB%D0%B8%D0%B2%D0%BD%D1%8B%D0%B5_%D0%B3%D1%80%D0%B0%D0%BD%D1%83%D0%BB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0%D0%B7%D0%B8%D1%84%D0%B8%D0%BA%D0%B0%D1%86%D0%B8%D1%8F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ru.wikipedia.org/wiki/%D0%96%D0%B8%D1%80" TargetMode="External"/><Relationship Id="rId7" Type="http://schemas.openxmlformats.org/officeDocument/2006/relationships/hyperlink" Target="https://ru.wikipedia.org/wiki/%D0%9B%D0%B8%D0%B3%D0%BD%D0%B8%D0%BD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ru.wikipedia.org/wiki/%D0%A1%D0%B5%D0%BB%D1%8C%D1%81%D0%BA%D0%BE%D1%85%D0%BE%D0%B7%D1%8F%D0%B9%D1%81%D1%82%D0%B2%D0%B5%D0%BD%D0%BD%D1%8B%D0%B5_%D0%BA%D1%83%D0%BB%D1%8C%D1%82%D1%83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6%D0%B5%D0%BB%D0%BB%D1%8E%D0%BB%D0%BE%D0%B7%D0%B0" TargetMode="External"/><Relationship Id="rId11" Type="http://schemas.openxmlformats.org/officeDocument/2006/relationships/hyperlink" Target="https://ru.wikipedia.org/wiki/%D0%92%D0%BE%D0%B4%D0%BE%D1%80%D0%BE%D1%81%D0%BB%D0%B8" TargetMode="External"/><Relationship Id="rId5" Type="http://schemas.openxmlformats.org/officeDocument/2006/relationships/hyperlink" Target="https://ru.wikipedia.org/wiki/%D0%A1%D0%B0%D1%85%D0%B0%D1%80" TargetMode="External"/><Relationship Id="rId10" Type="http://schemas.openxmlformats.org/officeDocument/2006/relationships/hyperlink" Target="https://ru.wikipedia.org/wiki/%D0%9F%D0%B8%D1%80%D0%BE%D0%BB%D0%B8%D0%B7" TargetMode="External"/><Relationship Id="rId4" Type="http://schemas.openxmlformats.org/officeDocument/2006/relationships/hyperlink" Target="https://ru.wikipedia.org/wiki/%D0%9A%D1%80%D0%B0%D1%85%D0%BC%D0%B0%D0%BB" TargetMode="External"/><Relationship Id="rId9" Type="http://schemas.openxmlformats.org/officeDocument/2006/relationships/hyperlink" Target="https://ru.wikipedia.org/wiki/%D0%A1%D0%B8%D0%BD%D1%82%D0%B5%D0%B7-%D0%B3%D0%B0%D0%B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ru.wikipedia.org/w/index.php?title=Worldwatch_Institute&amp;action=edit&amp;redlink=1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n.wikipedia.org/wiki/Worldwatch_Institu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1%80%D0%B0%D0%B7%D0%B8%D0%BB%D0%B8%D1%8F" TargetMode="External"/><Relationship Id="rId5" Type="http://schemas.openxmlformats.org/officeDocument/2006/relationships/hyperlink" Target="https://ru.wikipedia.org/wiki/%D0%A1%D0%A8%D0%90" TargetMode="External"/><Relationship Id="rId4" Type="http://schemas.openxmlformats.org/officeDocument/2006/relationships/hyperlink" Target="https://ru.wikipedia.org/wiki/2007_%D0%B3%D0%BE%D0%B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exaw.com/new-uploads/37/26/72/5372672.%D0%91%D0%B8%D0%BE%D1%82%D0%BE%D0%BF%D0%BB%D0%B8%D0%B2%D0%BE-%D0%B0%D0%BB%D1%8C%D1%82%D0%B5%D1%80%D0%BD%D0%B0%D1%82%D0%B8%D0%B2%D0%BD%D1%8B%D0%B9_%D0%B2%D0%B8%D0%B4_%D1%82%D0%BE%D0%BF%D0%BB%D0%B8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БИОТОПЛИВО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229200"/>
            <a:ext cx="3240360" cy="144016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Выполнили ученицы 8 «Г» класса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Мокеева</a:t>
            </a:r>
            <a:r>
              <a:rPr lang="ru-RU" b="1" i="1" dirty="0" smtClean="0">
                <a:solidFill>
                  <a:schemeClr val="tx1"/>
                </a:solidFill>
              </a:rPr>
              <a:t>  Наташа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Волошина Верон</a:t>
            </a:r>
            <a:r>
              <a:rPr lang="ru-RU" dirty="0" smtClean="0">
                <a:solidFill>
                  <a:schemeClr val="tx1"/>
                </a:solidFill>
              </a:rPr>
              <a:t>ика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2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/>
          <a:lstStyle/>
          <a:p>
            <a:r>
              <a:rPr lang="ru-RU" dirty="0" smtClean="0"/>
              <a:t>Что такое биотопливо?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Биотопливо </a:t>
            </a:r>
            <a:r>
              <a:rPr lang="ru-RU" dirty="0" smtClean="0"/>
              <a:t>—</a:t>
            </a:r>
            <a:r>
              <a:rPr lang="ru-RU" dirty="0"/>
              <a:t>это, топливо из биологического сырья, получаемое, как правило, в результате переработки стеблей сахарного тростника или семян рапса, кукурузы, сои. </a:t>
            </a:r>
            <a:endParaRPr lang="ru-RU" dirty="0" smtClean="0"/>
          </a:p>
          <a:p>
            <a:r>
              <a:rPr lang="ru-RU" dirty="0" smtClean="0"/>
              <a:t>Существуют </a:t>
            </a:r>
            <a:r>
              <a:rPr lang="ru-RU" dirty="0"/>
              <a:t>также проекты разной степени проработанности, направленные на получение </a:t>
            </a:r>
            <a:r>
              <a:rPr lang="ru-RU" dirty="0" err="1"/>
              <a:t>биотоплива</a:t>
            </a:r>
            <a:r>
              <a:rPr lang="ru-RU" dirty="0"/>
              <a:t> из целлюлозы и различного типа органических отходов, но эти технологии находятся в ранней стадии разработки или коммерциализации. Топливо органического </a:t>
            </a:r>
            <a:r>
              <a:rPr lang="ru-RU" dirty="0" smtClean="0"/>
              <a:t>происхождения.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ekogazete.files.wordpress.com/2013/08/yosunlu-yakit.jpg?w=640&amp;h=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47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9"/>
            <a:ext cx="8183880" cy="1410607"/>
          </a:xfrm>
        </p:spPr>
        <p:txBody>
          <a:bodyPr>
            <a:normAutofit/>
          </a:bodyPr>
          <a:lstStyle/>
          <a:p>
            <a:r>
              <a:rPr lang="ru-RU" dirty="0"/>
              <a:t>Виды </a:t>
            </a:r>
            <a:r>
              <a:rPr lang="ru-RU" dirty="0" err="1" smtClean="0"/>
              <a:t>биотоплива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Биотопливо разделяют на твёрдое, жидкое и газообразное. Твёрдое — это традиционные дрова (часто в виде отходов деревообработки) и </a:t>
            </a:r>
            <a:r>
              <a:rPr lang="ru-RU" dirty="0">
                <a:hlinkClick r:id="rId2" tooltip="Топливные гранулы"/>
              </a:rPr>
              <a:t>топливные гранулы</a:t>
            </a:r>
            <a:r>
              <a:rPr lang="ru-RU" dirty="0"/>
              <a:t> (прессованные мелкие остатки деревообработки).</a:t>
            </a:r>
          </a:p>
          <a:p>
            <a:r>
              <a:rPr lang="ru-RU" dirty="0"/>
              <a:t>Жидкое топливо — это спирты (метанол, этанол, бутанол), эфиры, </a:t>
            </a:r>
            <a:r>
              <a:rPr lang="ru-RU" dirty="0" err="1"/>
              <a:t>биодизель</a:t>
            </a:r>
            <a:r>
              <a:rPr lang="ru-RU" dirty="0"/>
              <a:t> и </a:t>
            </a:r>
            <a:r>
              <a:rPr lang="ru-RU" dirty="0" err="1"/>
              <a:t>биомазут</a:t>
            </a:r>
            <a:r>
              <a:rPr lang="ru-RU" dirty="0"/>
              <a:t>.</a:t>
            </a:r>
          </a:p>
          <a:p>
            <a:r>
              <a:rPr lang="ru-RU" dirty="0"/>
              <a:t>Газообразное топливо — различные газовые смеси с угарным газом, метаном, водородом получаемые при термическом разложении сырья в присутствии кислорода (газификация), без кислорода (пиролиз) или при </a:t>
            </a:r>
            <a:r>
              <a:rPr lang="ru-RU" dirty="0">
                <a:hlinkClick r:id="rId3" tooltip="Брожение"/>
              </a:rPr>
              <a:t>сбраживании</a:t>
            </a:r>
            <a:r>
              <a:rPr lang="ru-RU" dirty="0"/>
              <a:t> под воздействием бактерий.</a:t>
            </a:r>
          </a:p>
          <a:p>
            <a:endParaRPr lang="ru-RU" dirty="0"/>
          </a:p>
        </p:txBody>
      </p:sp>
      <p:pic>
        <p:nvPicPr>
          <p:cNvPr id="3074" name="Picture 2" descr="http://cnet4.cbsistatic.com/hub/i/r/2012/02/26/01902be6-f0ee-11e2-8c7c-d4ae52e62bcc/resize/1170xauto/19f94a6ac09692fdae4e786e5c3e90c4/Joule_Copy_of_Pilot_site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31476" cy="30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-eu-west-1.amazonaws.com/denoteit.com/hgaps/52ce7c9ee4b00204ce4bca64/2010-06-22-formicobio-non-food-bioethanol-Chempolis-product-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6462"/>
            <a:ext cx="4005041" cy="24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estde.preview.juwi.com/typo3temp/pics/Biogasanlage_RamsteinL1002909-2_J.Hosan_e61a48b77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573" y="2245149"/>
            <a:ext cx="6104894" cy="39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938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Поколения растительного </a:t>
            </a:r>
            <a:r>
              <a:rPr lang="ru-RU" dirty="0" err="1" smtClean="0"/>
              <a:t>биотоплива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Растительное сырьё разделяют на </a:t>
            </a:r>
            <a:r>
              <a:rPr lang="ru-RU" sz="2900" dirty="0" smtClean="0"/>
              <a:t>поколения:</a:t>
            </a:r>
            <a:endParaRPr lang="ru-RU" sz="2900" dirty="0"/>
          </a:p>
          <a:p>
            <a:r>
              <a:rPr lang="ru-RU" sz="2900" dirty="0"/>
              <a:t>Первыми начали использовать традиционные </a:t>
            </a:r>
            <a:r>
              <a:rPr lang="ru-RU" sz="2900" dirty="0" smtClean="0">
                <a:hlinkClick r:id="rId2" tooltip="Сельскохозяйственные культуры"/>
              </a:rPr>
              <a:t>сельскохозяйственные культуры</a:t>
            </a:r>
            <a:r>
              <a:rPr lang="ru-RU" sz="2900" dirty="0" smtClean="0"/>
              <a:t> </a:t>
            </a:r>
            <a:r>
              <a:rPr lang="ru-RU" sz="2900" dirty="0"/>
              <a:t>с высоким содержанием жиров, крахмала, сахаров. Растительные </a:t>
            </a:r>
            <a:r>
              <a:rPr lang="ru-RU" sz="2900" dirty="0">
                <a:hlinkClick r:id="rId3" tooltip="Жир"/>
              </a:rPr>
              <a:t>жиры</a:t>
            </a:r>
            <a:r>
              <a:rPr lang="ru-RU" sz="2900" dirty="0"/>
              <a:t> хорошо перерабатываются в </a:t>
            </a:r>
            <a:r>
              <a:rPr lang="ru-RU" sz="2900" dirty="0" err="1"/>
              <a:t>биодизель</a:t>
            </a:r>
            <a:r>
              <a:rPr lang="ru-RU" sz="2900" dirty="0"/>
              <a:t>. Растительные </a:t>
            </a:r>
            <a:r>
              <a:rPr lang="ru-RU" sz="2900" dirty="0">
                <a:hlinkClick r:id="rId4" tooltip="Крахмал"/>
              </a:rPr>
              <a:t>крахмалы</a:t>
            </a:r>
            <a:r>
              <a:rPr lang="ru-RU" sz="2900" dirty="0"/>
              <a:t> и </a:t>
            </a:r>
            <a:r>
              <a:rPr lang="ru-RU" sz="2900" dirty="0">
                <a:hlinkClick r:id="rId5" tooltip="Сахар"/>
              </a:rPr>
              <a:t>сахара</a:t>
            </a:r>
            <a:r>
              <a:rPr lang="ru-RU" sz="2900" dirty="0"/>
              <a:t> перерабатываются на этанол. Однако такое сырьё оказалось крайне неудобным: помимо затратного землепользования с истощением почв и высокими потребностями в обработке почв, удобрениях и пестицидах его изъятие с рынка прямо влияет на цену пищевых продуктов. Такое сырьё относят к </a:t>
            </a:r>
            <a:r>
              <a:rPr lang="ru-RU" sz="2900" b="1" dirty="0"/>
              <a:t>первому поколению</a:t>
            </a:r>
            <a:r>
              <a:rPr lang="ru-RU" sz="2900" dirty="0"/>
              <a:t>.</a:t>
            </a:r>
          </a:p>
          <a:p>
            <a:r>
              <a:rPr lang="ru-RU" sz="2900" dirty="0"/>
              <a:t>Непищевые остатки культивируемых растений, травы и древесина стали </a:t>
            </a:r>
            <a:r>
              <a:rPr lang="ru-RU" sz="2900" b="1" dirty="0"/>
              <a:t>вторым поколением</a:t>
            </a:r>
            <a:r>
              <a:rPr lang="ru-RU" sz="2900" dirty="0"/>
              <a:t> сырья. Его получение гораздо менее </a:t>
            </a:r>
            <a:r>
              <a:rPr lang="ru-RU" sz="2900" dirty="0" err="1" smtClean="0"/>
              <a:t>затратно</a:t>
            </a:r>
            <a:r>
              <a:rPr lang="ru-RU" sz="2900" dirty="0" smtClean="0"/>
              <a:t> </a:t>
            </a:r>
            <a:r>
              <a:rPr lang="ru-RU" sz="2900" dirty="0"/>
              <a:t>чем у культур первого поколения. Такое сырьё содержит </a:t>
            </a:r>
            <a:r>
              <a:rPr lang="ru-RU" sz="2900" dirty="0">
                <a:hlinkClick r:id="rId6" tooltip="Целлюлоза"/>
              </a:rPr>
              <a:t>целлюлозу</a:t>
            </a:r>
            <a:r>
              <a:rPr lang="ru-RU" sz="2900" dirty="0"/>
              <a:t> и </a:t>
            </a:r>
            <a:r>
              <a:rPr lang="ru-RU" sz="2900" dirty="0">
                <a:hlinkClick r:id="rId7" tooltip="Лигнин"/>
              </a:rPr>
              <a:t>лигнин</a:t>
            </a:r>
            <a:r>
              <a:rPr lang="ru-RU" sz="2900" dirty="0"/>
              <a:t>. Его можно прямо сжигать (как это традиционно делали с дровами), </a:t>
            </a:r>
            <a:r>
              <a:rPr lang="ru-RU" sz="2900" dirty="0">
                <a:hlinkClick r:id="rId8" tooltip="Газификация"/>
              </a:rPr>
              <a:t>газифицировать</a:t>
            </a:r>
            <a:r>
              <a:rPr lang="ru-RU" sz="2900" dirty="0"/>
              <a:t> (получая </a:t>
            </a:r>
            <a:r>
              <a:rPr lang="ru-RU" sz="2900" dirty="0">
                <a:hlinkClick r:id="rId9" tooltip="Синтез-газ"/>
              </a:rPr>
              <a:t>горючие газы</a:t>
            </a:r>
            <a:r>
              <a:rPr lang="ru-RU" sz="2900" dirty="0"/>
              <a:t>), осуществлять </a:t>
            </a:r>
            <a:r>
              <a:rPr lang="ru-RU" sz="2900" dirty="0">
                <a:hlinkClick r:id="rId10" tooltip="Пиролиз"/>
              </a:rPr>
              <a:t>пиролиз</a:t>
            </a:r>
            <a:r>
              <a:rPr lang="ru-RU" sz="2900" dirty="0"/>
              <a:t>. Основные недостатки второго поколения сырья — занимаемые земельные ресурсы и относительно невысокая отдача с единицы площади.</a:t>
            </a:r>
          </a:p>
          <a:p>
            <a:r>
              <a:rPr lang="ru-RU" sz="2900" b="1" dirty="0"/>
              <a:t>Третье поколение</a:t>
            </a:r>
            <a:r>
              <a:rPr lang="ru-RU" sz="2900" dirty="0"/>
              <a:t> сырья — </a:t>
            </a:r>
            <a:r>
              <a:rPr lang="ru-RU" sz="2900" dirty="0">
                <a:hlinkClick r:id="rId11" tooltip="Водоросли"/>
              </a:rPr>
              <a:t>водоросли</a:t>
            </a:r>
            <a:r>
              <a:rPr lang="ru-RU" sz="2900" dirty="0"/>
              <a:t>. Не требуют земельных ресурсов, могут иметь большую концентрацию биомассы и высокую скорость воспроизводства.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3036"/>
            <a:ext cx="60007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3"/>
            <a:ext cx="5699587" cy="336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731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Распространение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1406"/>
            <a:ext cx="3960440" cy="5400601"/>
          </a:xfrm>
        </p:spPr>
        <p:txBody>
          <a:bodyPr>
            <a:noAutofit/>
          </a:bodyPr>
          <a:lstStyle/>
          <a:p>
            <a:r>
              <a:rPr lang="ru-RU" sz="1400" dirty="0"/>
              <a:t>По оценкам </a:t>
            </a:r>
            <a:r>
              <a:rPr lang="ru-RU" sz="1400" dirty="0" err="1">
                <a:hlinkClick r:id="rId2" tooltip="en:Worldwatch Institute"/>
              </a:rPr>
              <a:t>Worldwatch</a:t>
            </a:r>
            <a:r>
              <a:rPr lang="ru-RU" sz="1400" dirty="0">
                <a:hlinkClick r:id="rId2" tooltip="en:Worldwatch Institute"/>
              </a:rPr>
              <a:t> </a:t>
            </a:r>
            <a:r>
              <a:rPr lang="ru-RU" sz="1400" dirty="0" err="1">
                <a:hlinkClick r:id="rId2" tooltip="en:Worldwatch Institute"/>
              </a:rPr>
              <a:t>Institute</a:t>
            </a:r>
            <a:r>
              <a:rPr lang="ru-RU" sz="1400" dirty="0"/>
              <a:t> </a:t>
            </a:r>
            <a:r>
              <a:rPr lang="ru-RU" sz="1400" dirty="0" smtClean="0">
                <a:hlinkClick r:id="rId3" tooltip="Worldwatch Institute (страница отсутствует)"/>
              </a:rPr>
              <a:t>.</a:t>
            </a:r>
            <a:r>
              <a:rPr lang="ru-RU" sz="1400" dirty="0" smtClean="0"/>
              <a:t> </a:t>
            </a:r>
            <a:r>
              <a:rPr lang="ru-RU" sz="1400" dirty="0"/>
              <a:t>в </a:t>
            </a:r>
            <a:r>
              <a:rPr lang="ru-RU" sz="1400" dirty="0">
                <a:hlinkClick r:id="rId4" tooltip="2007 год"/>
              </a:rPr>
              <a:t>2007 году</a:t>
            </a:r>
            <a:r>
              <a:rPr lang="ru-RU" sz="1400" dirty="0"/>
              <a:t> во всём мире было произведено 54 миллиарда литров </a:t>
            </a:r>
            <a:r>
              <a:rPr lang="ru-RU" sz="1400" dirty="0" err="1"/>
              <a:t>биотоплив</a:t>
            </a:r>
            <a:r>
              <a:rPr lang="ru-RU" sz="1400" dirty="0"/>
              <a:t>, что составляет 1,5 % от мирового потребления жидких топлив. </a:t>
            </a:r>
            <a:r>
              <a:rPr lang="ru-RU" sz="1400" dirty="0" smtClean="0"/>
              <a:t>Производство </a:t>
            </a:r>
            <a:r>
              <a:rPr lang="ru-RU" sz="1400" dirty="0"/>
              <a:t>этанола составило 46 миллиардов литров. </a:t>
            </a:r>
            <a:r>
              <a:rPr lang="ru-RU" sz="1400" dirty="0">
                <a:hlinkClick r:id="rId5" tooltip="США"/>
              </a:rPr>
              <a:t>США</a:t>
            </a:r>
            <a:r>
              <a:rPr lang="ru-RU" sz="1400" dirty="0"/>
              <a:t> и </a:t>
            </a:r>
            <a:r>
              <a:rPr lang="ru-RU" sz="1400" dirty="0">
                <a:hlinkClick r:id="rId6" tooltip="Бразилия"/>
              </a:rPr>
              <a:t>Бразилия</a:t>
            </a:r>
            <a:r>
              <a:rPr lang="ru-RU" sz="1400" dirty="0"/>
              <a:t> производят 95 % мирового объёма этанола.</a:t>
            </a:r>
          </a:p>
          <a:p>
            <a:r>
              <a:rPr lang="ru-RU" sz="1400" dirty="0"/>
              <a:t>В 2010 году мировое производство жидких </a:t>
            </a:r>
            <a:r>
              <a:rPr lang="ru-RU" sz="1400" dirty="0" err="1"/>
              <a:t>биотоплив</a:t>
            </a:r>
            <a:r>
              <a:rPr lang="ru-RU" sz="1400" dirty="0"/>
              <a:t> выросло до 105 миллиардов литров, что составляет 2,7 % от мирового потребления топлива на дорожном транспорте. В 2010 году было произведено 86 миллиардов литров этанола и 19 миллиардов литров </a:t>
            </a:r>
            <a:r>
              <a:rPr lang="ru-RU" sz="1400" dirty="0" err="1"/>
              <a:t>биодизеля</a:t>
            </a:r>
            <a:r>
              <a:rPr lang="ru-RU" sz="1400" dirty="0"/>
              <a:t>. Доля США и Бразилии в мировом производстве этанола снизилась до 90 </a:t>
            </a:r>
            <a:r>
              <a:rPr lang="ru-RU" sz="1400" dirty="0" smtClean="0"/>
              <a:t>%.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755" y="880503"/>
            <a:ext cx="5453693" cy="51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536504" cy="39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28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3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172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БИОТОПЛИВО</vt:lpstr>
      <vt:lpstr>Что такое биотопливо? </vt:lpstr>
      <vt:lpstr>Виды биотоплива:</vt:lpstr>
      <vt:lpstr>Поколения растительного биотоплива</vt:lpstr>
      <vt:lpstr>Распространение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БИОТОПЛИВО</dc:title>
  <dc:creator>1</dc:creator>
  <cp:lastModifiedBy>User</cp:lastModifiedBy>
  <cp:revision>5</cp:revision>
  <dcterms:created xsi:type="dcterms:W3CDTF">2015-12-03T17:23:03Z</dcterms:created>
  <dcterms:modified xsi:type="dcterms:W3CDTF">2016-03-23T14:59:45Z</dcterms:modified>
</cp:coreProperties>
</file>