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8" r:id="rId3"/>
    <p:sldId id="284" r:id="rId4"/>
    <p:sldId id="262" r:id="rId5"/>
    <p:sldId id="304" r:id="rId6"/>
    <p:sldId id="303" r:id="rId7"/>
    <p:sldId id="285" r:id="rId8"/>
    <p:sldId id="300" r:id="rId9"/>
    <p:sldId id="286" r:id="rId10"/>
    <p:sldId id="287" r:id="rId11"/>
    <p:sldId id="288" r:id="rId12"/>
    <p:sldId id="289" r:id="rId13"/>
    <p:sldId id="301" r:id="rId14"/>
    <p:sldId id="302" r:id="rId15"/>
    <p:sldId id="279" r:id="rId16"/>
    <p:sldId id="280" r:id="rId17"/>
    <p:sldId id="281" r:id="rId18"/>
    <p:sldId id="282" r:id="rId19"/>
    <p:sldId id="263" r:id="rId20"/>
    <p:sldId id="264" r:id="rId21"/>
    <p:sldId id="265" r:id="rId22"/>
    <p:sldId id="266" r:id="rId23"/>
    <p:sldId id="267" r:id="rId24"/>
    <p:sldId id="268" r:id="rId25"/>
    <p:sldId id="290" r:id="rId26"/>
    <p:sldId id="291" r:id="rId27"/>
    <p:sldId id="292" r:id="rId28"/>
    <p:sldId id="293" r:id="rId29"/>
    <p:sldId id="294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D034-6F7A-43C8-9C4F-015E5827E7A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01F16-6C0C-494B-BEBF-6F8A7645F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6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kern="1200" spc="-10" dirty="0">
              <a:solidFill>
                <a:srgbClr val="001F5F"/>
              </a:solidFill>
              <a:latin typeface="Georgia"/>
              <a:ea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5B74B-E746-4BDC-8C67-86339BD34A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921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6460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83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22990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4ege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2023-2024 </a:t>
            </a:r>
            <a:r>
              <a:rPr lang="ru-RU" sz="3600" b="1" i="1" dirty="0" smtClean="0">
                <a:solidFill>
                  <a:srgbClr val="7030A0"/>
                </a:solidFill>
              </a:rPr>
              <a:t>учебный год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6048672" cy="16337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Трифонова Е.В.,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заместитель директора по УВР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МОУ гимназии им. </a:t>
            </a:r>
            <a:r>
              <a:rPr lang="ru-RU" sz="2400" dirty="0" err="1" smtClean="0">
                <a:solidFill>
                  <a:schemeClr val="tx1"/>
                </a:solidFill>
              </a:rPr>
              <a:t>А.Л.Кекина</a:t>
            </a:r>
            <a:r>
              <a:rPr lang="ru-RU" sz="2400" dirty="0" smtClean="0">
                <a:solidFill>
                  <a:schemeClr val="tx1"/>
                </a:solidFill>
              </a:rPr>
              <a:t> г. Ростова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58" y="3717032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8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381000"/>
          </a:xfrm>
        </p:spPr>
        <p:txBody>
          <a:bodyPr>
            <a:normAutofit fontScale="90000"/>
          </a:bodyPr>
          <a:lstStyle/>
          <a:p>
            <a:r>
              <a:rPr lang="ru-RU" altLang="ru-RU" sz="2800" smtClean="0">
                <a:solidFill>
                  <a:srgbClr val="FF0000"/>
                </a:solidFill>
              </a:rPr>
              <a:t>ЗАПРЕЩАЕТСЯ</a:t>
            </a:r>
          </a:p>
        </p:txBody>
      </p:sp>
      <p:graphicFrame>
        <p:nvGraphicFramePr>
          <p:cNvPr id="144474" name="Group 90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839200" cy="56927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3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Участникам</a:t>
                      </a: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иметь при себе</a:t>
                      </a:r>
                      <a:r>
                        <a:rPr lang="ru-RU" sz="2000" b="1" i="1" dirty="0" smtClean="0">
                          <a:solidFill>
                            <a:srgbClr val="CC6600"/>
                          </a:solidFill>
                        </a:rPr>
                        <a:t>:</a:t>
                      </a: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b="1" i="1" dirty="0" smtClean="0"/>
                        <a:t> </a:t>
                      </a:r>
                      <a:r>
                        <a:rPr lang="ru-RU" sz="2000" dirty="0" smtClean="0"/>
                        <a:t>средства связи,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фото,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аудио,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видеоаппаратуру,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справочные материалы,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письменные заметки,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/>
                        <a:t> иные средства хранения и передачи информации, </a:t>
                      </a:r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 dirty="0" smtClean="0">
                          <a:cs typeface="Times New Roman" pitchFamily="18" charset="0"/>
                        </a:rPr>
                        <a:t> собственные орфографические и  (или) толковые словари</a:t>
                      </a:r>
                    </a:p>
                    <a:p>
                      <a:pPr algn="just">
                        <a:defRPr/>
                      </a:pPr>
                      <a:r>
                        <a:rPr lang="ru-RU" sz="2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Запрещается пользоваться  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Times New Roman" pitchFamily="18" charset="0"/>
                        </a:rPr>
                        <a:t>текстами литературного материала (художественные произведения, дневники, мемуары, публицистика, другие  литературные источники)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5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Членам комиссии, ассистентам, техническим специалистам</a:t>
                      </a: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средства связи 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E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 rot="-5400000">
            <a:off x="-1408907" y="3313907"/>
            <a:ext cx="4494213" cy="457200"/>
          </a:xfrm>
          <a:prstGeom prst="rect">
            <a:avLst/>
          </a:prstGeom>
          <a:solidFill>
            <a:srgbClr val="00206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ИНСТРУКТАЖ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609600"/>
            <a:ext cx="6096000" cy="3231654"/>
          </a:xfrm>
          <a:prstGeom prst="rect">
            <a:avLst/>
          </a:prstGeom>
          <a:gradFill>
            <a:gsLst>
              <a:gs pos="0">
                <a:srgbClr val="0033CC">
                  <a:alpha val="47451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Проводится в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09.50 организаторами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Информирование  участников</a:t>
            </a:r>
            <a:r>
              <a:rPr lang="ru-RU" sz="2000" dirty="0"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порядке проведения итогового сочинения (изложения);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правилах оформления;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продолжительности  выполнения;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времени и месте ознакомления с результатами;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>
                <a:cs typeface="Times New Roman" pitchFamily="18" charset="0"/>
              </a:rPr>
              <a:t> о том, что записи на черновиках  не обрабатываются и не проверяются </a:t>
            </a: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Выдают  бланки регистрации, бланки записи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1219200" y="1295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99"/>
                </a:solidFill>
              </a:rPr>
              <a:t>1 часть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739900" y="1155700"/>
            <a:ext cx="484188" cy="15255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1219200" y="40386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99"/>
                </a:solidFill>
              </a:rPr>
              <a:t>2 часть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1739900" y="4127500"/>
            <a:ext cx="484188" cy="15255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962400"/>
            <a:ext cx="6096000" cy="2616101"/>
          </a:xfrm>
          <a:prstGeom prst="rect">
            <a:avLst/>
          </a:prstGeom>
          <a:gradFill>
            <a:gsLst>
              <a:gs pos="0">
                <a:srgbClr val="0033CC">
                  <a:alpha val="47451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Проводится в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10.00 организаторами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i="1" dirty="0">
                <a:cs typeface="Times New Roman" pitchFamily="18" charset="0"/>
              </a:rPr>
              <a:t>Знакомят участников </a:t>
            </a:r>
            <a:r>
              <a:rPr lang="ru-RU" sz="2000" dirty="0">
                <a:cs typeface="Times New Roman" pitchFamily="18" charset="0"/>
              </a:rPr>
              <a:t> с темами  итогового сочинения ( текстами изложения)</a:t>
            </a:r>
          </a:p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По указанию </a:t>
            </a:r>
            <a:r>
              <a:rPr lang="ru-RU" sz="2000" dirty="0" smtClean="0">
                <a:cs typeface="Times New Roman" pitchFamily="18" charset="0"/>
              </a:rPr>
              <a:t>организаторов </a:t>
            </a:r>
            <a:r>
              <a:rPr lang="ru-RU" sz="2000" i="1" dirty="0" smtClean="0">
                <a:cs typeface="Times New Roman" pitchFamily="18" charset="0"/>
              </a:rPr>
              <a:t>участники </a:t>
            </a:r>
            <a:r>
              <a:rPr lang="ru-RU" sz="2000" i="1" dirty="0">
                <a:cs typeface="Times New Roman" pitchFamily="18" charset="0"/>
              </a:rPr>
              <a:t>заполняют </a:t>
            </a:r>
            <a:r>
              <a:rPr lang="ru-RU" sz="2000" dirty="0">
                <a:cs typeface="Times New Roman" pitchFamily="18" charset="0"/>
              </a:rPr>
              <a:t>поля бланка регистрации и поля бланков записи </a:t>
            </a:r>
            <a:r>
              <a:rPr lang="ru-RU" sz="2000" dirty="0" smtClean="0">
                <a:cs typeface="Times New Roman" pitchFamily="18" charset="0"/>
              </a:rPr>
              <a:t>(2 </a:t>
            </a:r>
            <a:r>
              <a:rPr lang="ru-RU" sz="2000" dirty="0">
                <a:cs typeface="Times New Roman" pitchFamily="18" charset="0"/>
              </a:rPr>
              <a:t>бланка записи)</a:t>
            </a:r>
          </a:p>
          <a:p>
            <a:pPr algn="just" eaLnBrk="1" hangingPunct="1">
              <a:defRPr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Организаторы проверяют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правильность заполнения  регистрационных полей всех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19958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381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Макеты бланков итогового сочинения (изложения)</a:t>
            </a: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609600" y="1143000"/>
            <a:ext cx="8305800" cy="101832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Индивидуальный комплект участника: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бланк регистрации,  2</a:t>
            </a:r>
            <a:r>
              <a:rPr lang="ru-RU" altLang="ru-RU" sz="20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бланка записи </a:t>
            </a:r>
            <a:r>
              <a:rPr lang="ru-RU" altLang="ru-RU" b="1" dirty="0" smtClean="0">
                <a:solidFill>
                  <a:schemeClr val="accent2"/>
                </a:solidFill>
                <a:cs typeface="Times New Roman" pitchFamily="18" charset="0"/>
              </a:rPr>
              <a:t>односторонние</a:t>
            </a:r>
            <a:endParaRPr lang="ru-RU" altLang="ru-RU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17412" name="Picture 1" descr="C:\Users\Смирнова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46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СмирноваТ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733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3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85725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857250"/>
            <a:ext cx="72307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20272" y="857250"/>
            <a:ext cx="20162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2400" b="1" i="1" dirty="0">
                <a:solidFill>
                  <a:srgbClr val="0000CC"/>
                </a:solidFill>
              </a:rPr>
              <a:t>Образец заполнения бланка регистрации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7" y="85725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26" y="857250"/>
            <a:ext cx="3638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9" y="857250"/>
            <a:ext cx="35665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91680" y="857250"/>
            <a:ext cx="3672408" cy="149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71592" y="857250"/>
            <a:ext cx="3672408" cy="149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17636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2400" b="1" i="1" dirty="0">
                <a:solidFill>
                  <a:srgbClr val="0000CC"/>
                </a:solidFill>
              </a:rPr>
              <a:t>Образец заполнения бланка записи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smtClean="0">
                <a:solidFill>
                  <a:srgbClr val="7030A0"/>
                </a:solidFill>
              </a:rPr>
              <a:t>Требования к написанию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итогового </a:t>
            </a:r>
            <a:r>
              <a:rPr lang="ru-RU" sz="3100" b="1" i="1" dirty="0">
                <a:solidFill>
                  <a:srgbClr val="7030A0"/>
                </a:solidFill>
              </a:rPr>
              <a:t>сочинения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 «Объем итогового сочинения»</a:t>
            </a:r>
          </a:p>
          <a:p>
            <a:pPr marL="0" indent="0">
              <a:buNone/>
            </a:pPr>
            <a:r>
              <a:rPr lang="ru-RU" dirty="0"/>
              <a:t>Рекомендуемое количество слов 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Максимальное количество слов в сочинении не устанавливается. Если в </a:t>
            </a:r>
            <a:r>
              <a:rPr lang="ru-RU" dirty="0" smtClean="0"/>
              <a:t>сочинении менее </a:t>
            </a:r>
            <a:r>
              <a:rPr lang="ru-RU" dirty="0"/>
              <a:t>250 слов (в подсчет включаются все слова, в том числе и служебные), </a:t>
            </a:r>
            <a:r>
              <a:rPr lang="ru-RU" dirty="0" smtClean="0"/>
              <a:t>то выставляется </a:t>
            </a:r>
            <a:r>
              <a:rPr lang="ru-RU" dirty="0"/>
              <a:t>«незачет» за невыполнение требования № 1 и «незачет» за работу в целом</a:t>
            </a:r>
          </a:p>
          <a:p>
            <a:pPr marL="0" indent="0">
              <a:buNone/>
            </a:pPr>
            <a:r>
              <a:rPr lang="ru-RU" dirty="0"/>
              <a:t>(такое сочинение не проверяется 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7030A0"/>
                </a:solidFill>
              </a:rPr>
              <a:t>Требования к </a:t>
            </a:r>
            <a:r>
              <a:rPr lang="ru-RU" sz="2800" b="1" i="1" dirty="0" smtClean="0">
                <a:solidFill>
                  <a:srgbClr val="7030A0"/>
                </a:solidFill>
              </a:rPr>
              <a:t>написанию</a:t>
            </a: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итогового 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2 «Самостоятельность написания итогового сочинения»</a:t>
            </a:r>
          </a:p>
          <a:p>
            <a:pPr marL="0" indent="0">
              <a:buNone/>
            </a:pPr>
            <a:r>
              <a:rPr lang="ru-RU" dirty="0"/>
              <a:t>Итоговое сочинение выполняется самостоятельно. Не допускается </a:t>
            </a:r>
            <a:r>
              <a:rPr lang="ru-RU" dirty="0" smtClean="0"/>
              <a:t>списывание сочинения </a:t>
            </a:r>
            <a:r>
              <a:rPr lang="ru-RU" dirty="0"/>
              <a:t>(фрагментов сочинения) из какого-либо источника или воспроизведение </a:t>
            </a:r>
            <a:r>
              <a:rPr lang="ru-RU" dirty="0" smtClean="0"/>
              <a:t>по памяти </a:t>
            </a:r>
            <a:r>
              <a:rPr lang="ru-RU" dirty="0"/>
              <a:t>чужого текста (работа другого участника, текст, опубликованный в бумажном </a:t>
            </a:r>
            <a:r>
              <a:rPr lang="ru-RU" dirty="0" smtClean="0"/>
              <a:t>и (или</a:t>
            </a:r>
            <a:r>
              <a:rPr lang="ru-RU" dirty="0"/>
              <a:t>) электронном виде, и др.).</a:t>
            </a:r>
          </a:p>
          <a:p>
            <a:pPr marL="0" indent="0">
              <a:buNone/>
            </a:pPr>
            <a:r>
              <a:rPr lang="ru-RU" dirty="0"/>
              <a:t>Допускается прямое или косвенное цитирование с обязательной ссылкой </a:t>
            </a:r>
            <a:r>
              <a:rPr lang="ru-RU" dirty="0" smtClean="0"/>
              <a:t>на источник </a:t>
            </a:r>
            <a:r>
              <a:rPr lang="ru-RU" dirty="0"/>
              <a:t>(ссылка дается в свободной форме). Объем цитирования не должен </a:t>
            </a:r>
            <a:r>
              <a:rPr lang="ru-RU" dirty="0" smtClean="0"/>
              <a:t>превышать объем </a:t>
            </a:r>
            <a:r>
              <a:rPr lang="ru-RU" dirty="0"/>
              <a:t>собственного текста участника.</a:t>
            </a:r>
          </a:p>
          <a:p>
            <a:pPr marL="0" indent="0">
              <a:buNone/>
            </a:pPr>
            <a:r>
              <a:rPr lang="ru-RU" dirty="0"/>
              <a:t>Если сочинение признано несамостоятельным, то выставляется «незачет» </a:t>
            </a:r>
            <a:r>
              <a:rPr lang="ru-RU" dirty="0" smtClean="0"/>
              <a:t>за невыполнение </a:t>
            </a:r>
            <a:r>
              <a:rPr lang="ru-RU" dirty="0"/>
              <a:t>требования № 2 и «незачет» за работу в целом (такое сочинение </a:t>
            </a:r>
            <a:r>
              <a:rPr lang="ru-RU" dirty="0" smtClean="0"/>
              <a:t>не проверяется </a:t>
            </a:r>
            <a:r>
              <a:rPr lang="ru-RU" dirty="0"/>
              <a:t>по критериям оценивания).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06613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Критерии </a:t>
            </a:r>
            <a:r>
              <a:rPr lang="ru-RU" sz="2800" b="1" i="1" dirty="0">
                <a:solidFill>
                  <a:srgbClr val="7030A0"/>
                </a:solidFill>
              </a:rPr>
              <a:t>оценивания </a:t>
            </a: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итогового </a:t>
            </a:r>
            <a:r>
              <a:rPr lang="ru-RU" sz="2800" b="1" i="1" dirty="0">
                <a:solidFill>
                  <a:srgbClr val="7030A0"/>
                </a:solidFill>
              </a:rPr>
              <a:t>сочинения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Итоговое сочинение,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соответствующее </a:t>
            </a:r>
            <a:r>
              <a:rPr lang="ru-RU" b="1" i="1" dirty="0"/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i="1" dirty="0"/>
              <a:t>критериям:</a:t>
            </a:r>
          </a:p>
          <a:p>
            <a:r>
              <a:rPr lang="ru-RU" dirty="0"/>
              <a:t>1 «Соответствие теме»;</a:t>
            </a:r>
          </a:p>
          <a:p>
            <a:r>
              <a:rPr lang="ru-RU" dirty="0"/>
              <a:t>2 «Аргументация. Привлечение литературного материала»;</a:t>
            </a:r>
          </a:p>
          <a:p>
            <a:r>
              <a:rPr lang="ru-RU" dirty="0"/>
              <a:t>3 «Композиция и логика рассуждения»;</a:t>
            </a:r>
          </a:p>
          <a:p>
            <a:r>
              <a:rPr lang="ru-RU" dirty="0"/>
              <a:t>4 «Качество письменной речи»;</a:t>
            </a:r>
          </a:p>
          <a:p>
            <a:r>
              <a:rPr lang="ru-RU" dirty="0"/>
              <a:t>5 «Грамотность».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Критерии оценивания </a:t>
            </a:r>
            <a:br>
              <a:rPr lang="ru-RU" sz="3600" b="1" i="1" dirty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итогового сочинения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Критерии № 1 и № 2 являются 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Сроки </a:t>
            </a:r>
            <a:r>
              <a:rPr lang="ru-RU" b="1" i="1" dirty="0">
                <a:solidFill>
                  <a:srgbClr val="7030A0"/>
                </a:solidFill>
              </a:rPr>
              <a:t>проведения итогового сочинения: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endParaRPr lang="ru-RU" sz="3600" b="1" i="1" dirty="0">
              <a:solidFill>
                <a:srgbClr val="7030A0"/>
              </a:solidFill>
            </a:endParaRP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6 </a:t>
            </a:r>
            <a:r>
              <a:rPr lang="ru-RU" sz="3600" b="1" i="1" dirty="0">
                <a:solidFill>
                  <a:srgbClr val="7030A0"/>
                </a:solidFill>
              </a:rPr>
              <a:t>декабря </a:t>
            </a:r>
            <a:r>
              <a:rPr lang="ru-RU" sz="3600" b="1" i="1" dirty="0" smtClean="0">
                <a:solidFill>
                  <a:srgbClr val="7030A0"/>
                </a:solidFill>
              </a:rPr>
              <a:t>2023 </a:t>
            </a:r>
            <a:r>
              <a:rPr lang="ru-RU" sz="3600" b="1" i="1" dirty="0">
                <a:solidFill>
                  <a:srgbClr val="7030A0"/>
                </a:solidFill>
              </a:rPr>
              <a:t>г.</a:t>
            </a: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7 </a:t>
            </a:r>
            <a:r>
              <a:rPr lang="ru-RU" sz="3600" b="1" i="1" dirty="0">
                <a:solidFill>
                  <a:srgbClr val="7030A0"/>
                </a:solidFill>
              </a:rPr>
              <a:t>февраля </a:t>
            </a:r>
            <a:r>
              <a:rPr lang="ru-RU" sz="3600" b="1" i="1" dirty="0" smtClean="0">
                <a:solidFill>
                  <a:srgbClr val="7030A0"/>
                </a:solidFill>
              </a:rPr>
              <a:t>2024 </a:t>
            </a:r>
            <a:r>
              <a:rPr lang="ru-RU" sz="3600" b="1" i="1" dirty="0">
                <a:solidFill>
                  <a:srgbClr val="7030A0"/>
                </a:solidFill>
              </a:rPr>
              <a:t>г.</a:t>
            </a:r>
          </a:p>
          <a:p>
            <a:pPr fontAlgn="base"/>
            <a:r>
              <a:rPr lang="ru-RU" sz="3600" b="1" i="1" dirty="0" smtClean="0">
                <a:solidFill>
                  <a:srgbClr val="7030A0"/>
                </a:solidFill>
              </a:rPr>
              <a:t>10 апреля 2024 </a:t>
            </a:r>
            <a:r>
              <a:rPr lang="ru-RU" sz="3600" b="1" i="1" dirty="0">
                <a:solidFill>
                  <a:srgbClr val="7030A0"/>
                </a:solidFill>
              </a:rPr>
              <a:t>г</a:t>
            </a:r>
            <a:r>
              <a:rPr lang="ru-RU" sz="3600" b="1" i="1" dirty="0" smtClean="0">
                <a:solidFill>
                  <a:srgbClr val="7030A0"/>
                </a:solidFill>
              </a:rPr>
              <a:t>.</a:t>
            </a:r>
            <a:r>
              <a:rPr lang="ru-RU" sz="3600" dirty="0"/>
              <a:t> </a:t>
            </a:r>
            <a:endParaRPr lang="ru-RU" sz="3600" b="1" i="1" dirty="0">
              <a:solidFill>
                <a:srgbClr val="7030A0"/>
              </a:solidFill>
            </a:endParaRP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№5 «ГРАМОТНОСТЬ» </a:t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122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Оценивание 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итогового 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● Получен «зачёт» по Критерию №1. </a:t>
            </a:r>
            <a:br>
              <a:rPr lang="ru-RU" dirty="0"/>
            </a:b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r>
              <a:rPr lang="ru-RU" dirty="0"/>
              <a:t>● В сочинении не менее 250 слов. </a:t>
            </a:r>
            <a:br>
              <a:rPr lang="ru-RU" dirty="0"/>
            </a:br>
            <a:r>
              <a:rPr lang="ru-RU" dirty="0"/>
              <a:t>● Сочинение 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381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i="1" dirty="0" smtClean="0"/>
              <a:t>Заполнение копии бланка </a:t>
            </a:r>
            <a:r>
              <a:rPr lang="ru-RU" altLang="ru-RU" sz="2800" i="1" dirty="0" smtClean="0"/>
              <a:t>регистрации экспертами</a:t>
            </a:r>
            <a:endParaRPr lang="ru-RU" altLang="ru-RU" sz="2800" i="1" dirty="0" smtClean="0"/>
          </a:p>
        </p:txBody>
      </p:sp>
      <p:pic>
        <p:nvPicPr>
          <p:cNvPr id="22531" name="Picture 1" descr="C:\Users\Смирнова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4267200" y="13716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35688B"/>
                </a:solidFill>
                <a:latin typeface="Garamond" pitchFamily="18" charset="0"/>
              </a:rPr>
              <a:t>БЛАНКИ ДОЛЖНЫ БЫТЬ ЗАПОЛНЕНЫ </a:t>
            </a:r>
          </a:p>
          <a:p>
            <a:pPr algn="ctr" eaLnBrk="1" hangingPunct="1"/>
            <a:r>
              <a:rPr lang="ru-RU" altLang="ru-RU" b="1">
                <a:solidFill>
                  <a:srgbClr val="35688B"/>
                </a:solidFill>
                <a:latin typeface="Garamond" pitchFamily="18" charset="0"/>
              </a:rPr>
              <a:t>ЧЕРНОЙ ГЕЛЕВОЙ РУЧКОЙ</a:t>
            </a:r>
            <a:endParaRPr lang="ru-RU" altLang="ru-RU"/>
          </a:p>
        </p:txBody>
      </p:sp>
      <p:pic>
        <p:nvPicPr>
          <p:cNvPr id="22533" name="Picture 6" descr="C:\Users\СмирноваТА\Desktop\9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6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8305800" cy="792088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altLang="ru-RU" sz="2800" i="1" dirty="0" smtClean="0"/>
              <a:t>Обработка бланков итогового сочинения (изложения)</a:t>
            </a:r>
          </a:p>
        </p:txBody>
      </p:sp>
      <p:sp>
        <p:nvSpPr>
          <p:cNvPr id="23555" name="Прямоугольник 15"/>
          <p:cNvSpPr>
            <a:spLocks noChangeArrowheads="1"/>
          </p:cNvSpPr>
          <p:nvPr/>
        </p:nvSpPr>
        <p:spPr bwMode="auto">
          <a:xfrm>
            <a:off x="596017" y="1268760"/>
            <a:ext cx="81391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Сканирование оригиналов бланков с внесенными результатами проверки проводится на региональном уровне в  региональном центре обработки информации (РЦОИ)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Обработка полученных изображений бланков осуществляется в РЦОИ посредством специализированного программного комплекса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После обработки сведения о результатах вносятся в </a:t>
            </a:r>
            <a:r>
              <a:rPr lang="ru-RU" altLang="ru-RU" sz="2000" dirty="0" smtClean="0"/>
              <a:t>РИС(региональную информационную систему), </a:t>
            </a:r>
            <a:r>
              <a:rPr lang="ru-RU" altLang="ru-RU" sz="2000" dirty="0"/>
              <a:t>а затем в </a:t>
            </a:r>
            <a:r>
              <a:rPr lang="ru-RU" altLang="ru-RU" sz="2000" dirty="0" smtClean="0"/>
              <a:t>ФИС (федеральную </a:t>
            </a:r>
            <a:r>
              <a:rPr lang="ru-RU" altLang="ru-RU" sz="2000" dirty="0"/>
              <a:t>информационную систему)</a:t>
            </a:r>
            <a:endParaRPr lang="ru-RU" altLang="ru-RU" sz="2000" dirty="0"/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/>
              <a:t>Темы итогового сочинения и образы оригиналов  бланков итогового сочинения участников доступны образовательным организациям высшего образования через ФИС ГИА </a:t>
            </a:r>
            <a:endParaRPr lang="ru-RU" altLang="ru-RU" sz="2000" dirty="0" smtClean="0"/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ru-RU" altLang="ru-RU" sz="2000" dirty="0" smtClean="0"/>
              <a:t>Срок </a:t>
            </a:r>
            <a:r>
              <a:rPr lang="ru-RU" altLang="ru-RU" sz="2000" dirty="0"/>
              <a:t>действия итогового сочинения - </a:t>
            </a:r>
            <a:r>
              <a:rPr lang="ru-RU" altLang="ru-RU" sz="2400" dirty="0"/>
              <a:t>четыре года, следующих за годом получения </a:t>
            </a:r>
            <a:r>
              <a:rPr lang="ru-RU" altLang="ru-RU" sz="2400" dirty="0" smtClean="0"/>
              <a:t>результата (при поступлении в ВУЗы)</a:t>
            </a:r>
          </a:p>
          <a:p>
            <a:pPr marL="14288" lvl="2" algn="just" eaLnBrk="1" hangingPunct="1">
              <a:spcAft>
                <a:spcPts val="1200"/>
              </a:spcAft>
              <a:buSzPct val="150000"/>
            </a:pPr>
            <a:r>
              <a:rPr lang="ru-RU" altLang="ru-RU" sz="2400" dirty="0" smtClean="0"/>
              <a:t>	Как допуск к ЕГЭ - бессрочно</a:t>
            </a:r>
            <a:endParaRPr lang="ru-RU" altLang="ru-RU" sz="2400" dirty="0"/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Wingdings" pitchFamily="2" charset="2"/>
              <a:buChar char="q"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515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075240" cy="977843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i="1" dirty="0" smtClean="0"/>
              <a:t>Повторный </a:t>
            </a:r>
            <a:r>
              <a:rPr lang="ru-RU" altLang="ru-RU" sz="2800" i="1" dirty="0"/>
              <a:t>допуск к написанию итогового сочинения(изложения</a:t>
            </a:r>
            <a:r>
              <a:rPr lang="ru-RU" altLang="ru-RU" sz="2800" i="1" dirty="0" smtClean="0"/>
              <a:t>)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323528" y="1124744"/>
            <a:ext cx="864096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/>
              <a:t> </a:t>
            </a:r>
            <a:r>
              <a:rPr lang="ru-RU" altLang="ru-RU" sz="2000" dirty="0"/>
              <a:t>Повторно допускаются к написанию итогового сочинения (изложения) в сроки, установленные расписанием проведения итогового сочинения (изложения):</a:t>
            </a:r>
          </a:p>
          <a:p>
            <a:pPr algn="just" eaLnBrk="1" hangingPunct="1"/>
            <a:r>
              <a:rPr lang="ru-RU" altLang="ru-RU" sz="2000" dirty="0"/>
              <a:t>- обучающиеся, получившие по итоговому сочинению (изложению) неудовлетворительный результат («</a:t>
            </a:r>
            <a:r>
              <a:rPr lang="ru-RU" altLang="ru-RU" sz="2000" b="1" dirty="0">
                <a:solidFill>
                  <a:schemeClr val="accent2"/>
                </a:solidFill>
              </a:rPr>
              <a:t>незачёт</a:t>
            </a:r>
            <a:r>
              <a:rPr lang="ru-RU" altLang="ru-RU" sz="2000" dirty="0"/>
              <a:t>»);</a:t>
            </a:r>
          </a:p>
          <a:p>
            <a:pPr algn="just" eaLnBrk="1" hangingPunct="1"/>
            <a:r>
              <a:rPr lang="ru-RU" altLang="ru-RU" sz="2000" dirty="0"/>
              <a:t>- 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явившиеся </a:t>
            </a:r>
            <a:r>
              <a:rPr lang="ru-RU" altLang="ru-RU" sz="2000" dirty="0"/>
              <a:t>на итоговое сочинение (изложение) </a:t>
            </a:r>
            <a:r>
              <a:rPr lang="ru-RU" altLang="ru-RU" sz="2000" b="1" dirty="0">
                <a:solidFill>
                  <a:schemeClr val="accent2"/>
                </a:solidFill>
              </a:rPr>
              <a:t>по уважительным причинам </a:t>
            </a:r>
            <a:r>
              <a:rPr lang="ru-RU" altLang="ru-RU" sz="2000" dirty="0"/>
              <a:t>(болезнь или иные обстоятельства, подтверждённые документально);</a:t>
            </a:r>
          </a:p>
          <a:p>
            <a:pPr algn="just" eaLnBrk="1" hangingPunct="1">
              <a:buFontTx/>
              <a:buChar char="-"/>
            </a:pPr>
            <a:r>
              <a:rPr lang="ru-RU" altLang="ru-RU" sz="2000" dirty="0"/>
              <a:t> 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завершившие </a:t>
            </a:r>
            <a:r>
              <a:rPr lang="ru-RU" altLang="ru-RU" sz="2000" dirty="0"/>
              <a:t>сдачу итогового сочинения (изложения) </a:t>
            </a:r>
            <a:r>
              <a:rPr lang="ru-RU" altLang="ru-RU" sz="2000" b="1" dirty="0">
                <a:solidFill>
                  <a:schemeClr val="accent2"/>
                </a:solidFill>
              </a:rPr>
              <a:t>по уважительным причинам </a:t>
            </a:r>
            <a:r>
              <a:rPr lang="ru-RU" altLang="ru-RU" sz="2000" dirty="0"/>
              <a:t>(болезнь или иные обстоятельства, подтверждённые документально</a:t>
            </a:r>
            <a:r>
              <a:rPr lang="ru-RU" altLang="ru-RU" sz="2000" dirty="0" smtClean="0"/>
              <a:t>).</a:t>
            </a:r>
          </a:p>
          <a:p>
            <a:pPr algn="just">
              <a:buFontTx/>
              <a:buChar char="-"/>
            </a:pPr>
            <a:r>
              <a:rPr lang="ru-RU" altLang="ru-RU" sz="2000" dirty="0"/>
              <a:t>обучающиеся, выпускники прошлых лет, </a:t>
            </a:r>
            <a:r>
              <a:rPr lang="ru-RU" altLang="ru-RU" sz="2000" b="1" dirty="0">
                <a:solidFill>
                  <a:schemeClr val="accent2"/>
                </a:solidFill>
              </a:rPr>
              <a:t>не завершившие </a:t>
            </a:r>
            <a:r>
              <a:rPr lang="ru-RU" altLang="ru-RU" sz="2000" dirty="0"/>
              <a:t>сдачу итогового сочинения (изложения</a:t>
            </a:r>
            <a:r>
              <a:rPr lang="ru-RU" altLang="ru-RU" sz="2000" dirty="0" smtClean="0"/>
              <a:t>) в связи с </a:t>
            </a:r>
            <a:r>
              <a:rPr lang="ru-RU" altLang="ru-RU" sz="2000" dirty="0" smtClean="0">
                <a:solidFill>
                  <a:srgbClr val="C00000"/>
                </a:solidFill>
              </a:rPr>
              <a:t>удалением </a:t>
            </a:r>
            <a:r>
              <a:rPr lang="ru-RU" altLang="ru-RU" sz="2000" dirty="0" smtClean="0"/>
              <a:t>за нарушение Порядка проведения ИС.</a:t>
            </a:r>
            <a:endParaRPr lang="ru-RU" altLang="ru-RU" sz="2000" dirty="0"/>
          </a:p>
          <a:p>
            <a:pPr algn="just" eaLnBrk="1" hangingPunct="1"/>
            <a:r>
              <a:rPr lang="ru-RU" altLang="ru-RU" sz="2000" b="1" dirty="0">
                <a:solidFill>
                  <a:schemeClr val="accent2"/>
                </a:solidFill>
              </a:rPr>
              <a:t>Выпускники прошлых лет </a:t>
            </a:r>
            <a:r>
              <a:rPr lang="ru-RU" altLang="ru-RU" sz="2000" dirty="0"/>
              <a:t>при получении неудовлетворительного результата «незачёт» к повторному написанию итогового сочинения не допускаются, </a:t>
            </a:r>
            <a:r>
              <a:rPr lang="ru-RU" altLang="ru-RU" sz="2000" b="1" dirty="0">
                <a:solidFill>
                  <a:schemeClr val="accent2"/>
                </a:solidFill>
              </a:rPr>
              <a:t>за исключением  неявки, досрочного завершения по уважительным причинам, подтверждённым документально</a:t>
            </a:r>
            <a:r>
              <a:rPr lang="ru-RU" altLang="ru-RU" sz="2000" dirty="0"/>
              <a:t>.</a:t>
            </a:r>
          </a:p>
          <a:p>
            <a:pPr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5735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altLang="ru-RU" sz="2800" i="1" dirty="0" smtClean="0"/>
              <a:t/>
            </a:r>
            <a:br>
              <a:rPr lang="ru-RU" altLang="ru-RU" sz="2800" i="1" dirty="0" smtClean="0"/>
            </a:br>
            <a:r>
              <a:rPr lang="ru-RU" altLang="ru-RU" sz="2800" i="1" dirty="0" smtClean="0"/>
              <a:t>Регистрация </a:t>
            </a:r>
            <a:r>
              <a:rPr lang="ru-RU" altLang="ru-RU" sz="2800" i="1" dirty="0" smtClean="0"/>
              <a:t>для повторного участия в итоговом сочинении (изложении)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endParaRPr lang="ru-RU" altLang="ru-RU" i="1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6783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600" dirty="0" smtClean="0"/>
              <a:t> </a:t>
            </a:r>
          </a:p>
          <a:p>
            <a:pPr algn="just">
              <a:buFontTx/>
              <a:buNone/>
            </a:pPr>
            <a:r>
              <a:rPr lang="ru-RU" altLang="ru-RU" sz="1600" dirty="0" smtClean="0"/>
              <a:t>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Заявление</a:t>
            </a:r>
            <a:r>
              <a:rPr lang="ru-RU" altLang="ru-RU" sz="1800" dirty="0" smtClean="0"/>
              <a:t> о повторном допуске к написанию итогового сочинения (изложения) с приложенными документами, подтверждающими уважительную причину неявки или досрочного завершения, обучающиеся подают в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образовательную организацию</a:t>
            </a:r>
            <a:r>
              <a:rPr lang="ru-RU" altLang="ru-RU" sz="1800" dirty="0" smtClean="0"/>
              <a:t>. Решение о повторном допуске обучающегося принимает педагогический совет образовательной организации. </a:t>
            </a:r>
          </a:p>
          <a:p>
            <a:pPr algn="just">
              <a:buFontTx/>
              <a:buNone/>
            </a:pPr>
            <a:r>
              <a:rPr lang="ru-RU" altLang="ru-RU" sz="1800" b="1" dirty="0" smtClean="0">
                <a:solidFill>
                  <a:schemeClr val="accent2"/>
                </a:solidFill>
              </a:rPr>
              <a:t>Выпускники прошлых лет </a:t>
            </a:r>
            <a:r>
              <a:rPr lang="ru-RU" altLang="ru-RU" sz="1800" dirty="0" smtClean="0"/>
              <a:t>подают заявление с приложенными документами, подтверждающими уважительную причину неявки или досрочного завершения, в </a:t>
            </a:r>
            <a:r>
              <a:rPr lang="ru-RU" altLang="ru-RU" sz="1800" b="1" dirty="0" smtClean="0">
                <a:solidFill>
                  <a:schemeClr val="accent2"/>
                </a:solidFill>
              </a:rPr>
              <a:t>места регистрации</a:t>
            </a:r>
            <a:r>
              <a:rPr lang="ru-RU" altLang="ru-RU" sz="1800" dirty="0" smtClean="0"/>
              <a:t>. Решение о повторном допуске выпускника прошлых лет к написанию итогового сочинения принимается государственной экзаменационной комиссией Ярославской области.</a:t>
            </a:r>
          </a:p>
          <a:p>
            <a:pPr algn="just">
              <a:buFontTx/>
              <a:buNone/>
            </a:pPr>
            <a:r>
              <a:rPr lang="ru-RU" altLang="ru-RU" sz="1800" dirty="0" smtClean="0"/>
              <a:t>Заявления на повторный допуск подаются не позднее чем за 2 недели до проведения  итогового сочинения (изложения).</a:t>
            </a:r>
          </a:p>
          <a:p>
            <a:pPr algn="just">
              <a:buFontTx/>
              <a:buNone/>
            </a:pPr>
            <a:r>
              <a:rPr lang="ru-RU" altLang="ru-RU" sz="1800" dirty="0" smtClean="0"/>
              <a:t> Повторное написание итогового сочинения (изложение) для обучающихся, выпускников прошлых лет  проводится в образовательной организации. </a:t>
            </a:r>
          </a:p>
          <a:p>
            <a:pPr>
              <a:buFontTx/>
              <a:buNone/>
            </a:pP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315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216025"/>
          </a:xfrm>
        </p:spPr>
        <p:txBody>
          <a:bodyPr/>
          <a:lstStyle/>
          <a:p>
            <a:r>
              <a:rPr lang="ru-RU" altLang="ru-RU" sz="2800" i="1" dirty="0" smtClean="0"/>
              <a:t>Проведение повторной перепроверки итогового сочинения (изложения)</a:t>
            </a:r>
          </a:p>
        </p:txBody>
      </p:sp>
      <p:sp>
        <p:nvSpPr>
          <p:cNvPr id="70661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26720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/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2000" b="1" dirty="0" smtClean="0"/>
              <a:t>повторного</a:t>
            </a:r>
            <a:r>
              <a:rPr lang="ru-RU" sz="2000" dirty="0" smtClean="0"/>
              <a:t> неудовлетворительного 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 </a:t>
            </a:r>
            <a:r>
              <a:rPr lang="ru-RU" sz="2000" b="1" dirty="0" smtClean="0">
                <a:solidFill>
                  <a:schemeClr val="accent2"/>
                </a:solidFill>
              </a:rPr>
              <a:t>комиссией, сформированной  на муниципальном уровне</a:t>
            </a:r>
            <a:r>
              <a:rPr lang="ru-RU" sz="2000" dirty="0" smtClean="0"/>
              <a:t>.</a:t>
            </a:r>
          </a:p>
          <a:p>
            <a:pPr algn="just">
              <a:defRPr/>
            </a:pPr>
            <a:r>
              <a:rPr lang="ru-RU" sz="2000" dirty="0" smtClean="0"/>
              <a:t>Порядок подачи такого заявления и организацию повторной перепроверки итогового сочинения (изложения) указанной категории обучающихся определяет департамент образования</a:t>
            </a:r>
          </a:p>
          <a:p>
            <a:pPr algn="just">
              <a:defRPr/>
            </a:pPr>
            <a:endParaRPr lang="ru-RU" sz="2000" dirty="0"/>
          </a:p>
          <a:p>
            <a:pPr algn="just">
              <a:defRPr/>
            </a:pPr>
            <a:endParaRPr lang="ru-RU" sz="2000" dirty="0" smtClean="0"/>
          </a:p>
          <a:p>
            <a:pPr marL="0" indent="450850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5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382000" cy="9906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ru-RU" altLang="ru-RU" sz="2800" dirty="0" smtClean="0"/>
              <a:t>Места регистрации на итоговое сочинение (изложение)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914400" y="1447800"/>
            <a:ext cx="1963738" cy="35877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71575">
              <a:tabLst>
                <a:tab pos="146050" algn="l"/>
              </a:tabLst>
            </a:pPr>
            <a:r>
              <a:rPr lang="ru-RU" altLang="ru-RU" sz="2000"/>
              <a:t>Обучающиеся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5257800" y="1524000"/>
            <a:ext cx="3276600" cy="35877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71575">
              <a:tabLst>
                <a:tab pos="146050" algn="l"/>
              </a:tabLst>
            </a:pPr>
            <a:r>
              <a:rPr lang="ru-RU" altLang="ru-RU" sz="2000"/>
              <a:t>Выпускники прошлых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4800" y="1981200"/>
            <a:ext cx="3962400" cy="7751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ОБРАЗОВАТЕЛЬНАЯ ОРГАНИЗАЦИЯ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95800" y="1905000"/>
            <a:ext cx="4648199" cy="9275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ОРГАНЫ МЕСТНОГО САМОУПРАВЛЕНИЯ,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осуществляющие управление в сфере образования</a:t>
            </a:r>
          </a:p>
          <a:p>
            <a:pPr eaLnBrk="1" hangingPunct="1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(ПРИКРЕПЛЯЮТ  УЧАСТНИКОВ К ОО)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7" name="Rectangle 5"/>
          <p:cNvSpPr txBox="1">
            <a:spLocks noChangeArrowheads="1"/>
          </p:cNvSpPr>
          <p:nvPr/>
        </p:nvSpPr>
        <p:spPr bwMode="auto">
          <a:xfrm>
            <a:off x="533400" y="26670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chemeClr val="tx2"/>
                </a:solidFill>
              </a:rPr>
              <a:t>ЗАЯВЛЕНИЕ 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tx2"/>
                </a:solidFill>
              </a:rPr>
              <a:t>участники</a:t>
            </a:r>
            <a:r>
              <a:rPr lang="ru-RU" altLang="ru-RU" sz="2000" dirty="0"/>
              <a:t> подают </a:t>
            </a:r>
            <a:r>
              <a:rPr lang="ru-RU" altLang="ru-RU" sz="2000" u="sng" dirty="0"/>
              <a:t>не позднее, чем за 2 недели</a:t>
            </a:r>
            <a:r>
              <a:rPr lang="ru-RU" altLang="ru-RU" sz="2000" dirty="0"/>
              <a:t> до начала проведения итогового сочинения (</a:t>
            </a:r>
            <a:r>
              <a:rPr lang="ru-RU" altLang="ru-RU" sz="2000" dirty="0" smtClean="0"/>
              <a:t>изложения)</a:t>
            </a:r>
            <a:endParaRPr lang="ru-RU" altLang="ru-RU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8" name="Rectangle 5"/>
          <p:cNvSpPr txBox="1">
            <a:spLocks noChangeArrowheads="1"/>
          </p:cNvSpPr>
          <p:nvPr/>
        </p:nvSpPr>
        <p:spPr bwMode="auto">
          <a:xfrm>
            <a:off x="342900" y="4343400"/>
            <a:ext cx="830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Места проведения, проверки </a:t>
            </a: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итогового сочинения (изложения)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2527300" y="5105400"/>
            <a:ext cx="3962400" cy="77512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9836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Интернет-источники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97" y="143876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://4ege.ru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http://fipi.ru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smtClean="0"/>
              <a:t>Результатом </a:t>
            </a:r>
            <a:r>
              <a:rPr lang="ru-RU" dirty="0"/>
              <a:t>итогового </a:t>
            </a:r>
            <a:r>
              <a:rPr lang="ru-RU" dirty="0" smtClean="0"/>
              <a:t>сочинения является</a:t>
            </a:r>
            <a:r>
              <a:rPr lang="ru-RU" dirty="0"/>
              <a:t> «зачёт» или «незачёт». </a:t>
            </a:r>
            <a:r>
              <a:rPr lang="ru-RU" dirty="0" smtClean="0"/>
              <a:t>К </a:t>
            </a:r>
            <a:r>
              <a:rPr lang="ru-RU" dirty="0"/>
              <a:t>сдаче ЕГЭ допускаются только выпускники, получившие «зачёт». </a:t>
            </a:r>
            <a:br>
              <a:rPr lang="ru-RU" dirty="0"/>
            </a:br>
            <a:r>
              <a:rPr lang="ru-RU" dirty="0"/>
              <a:t>●  Время написания сочинения – </a:t>
            </a:r>
            <a:r>
              <a:rPr lang="ru-RU" b="1" dirty="0"/>
              <a:t>3 часа 55 минут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Выпускнику разрешается пользоваться </a:t>
            </a:r>
            <a:r>
              <a:rPr lang="ru-RU" b="1" dirty="0"/>
              <a:t>орфографическим словарём</a:t>
            </a:r>
            <a:r>
              <a:rPr lang="ru-RU" dirty="0"/>
              <a:t>, который выдадут в аудитории. </a:t>
            </a:r>
            <a:br>
              <a:rPr lang="ru-RU" dirty="0"/>
            </a:br>
            <a:r>
              <a:rPr lang="ru-RU" dirty="0" smtClean="0"/>
              <a:t>● </a:t>
            </a:r>
            <a:r>
              <a:rPr lang="ru-RU" dirty="0"/>
              <a:t>Итоговое сочинение может учитываться </a:t>
            </a:r>
            <a:r>
              <a:rPr lang="ru-RU" b="1" dirty="0"/>
              <a:t>при приёме </a:t>
            </a:r>
            <a:r>
              <a:rPr lang="ru-RU" b="1" dirty="0" smtClean="0"/>
              <a:t>абитуриентов в ВУЗах</a:t>
            </a:r>
            <a:r>
              <a:rPr lang="ru-RU" dirty="0" smtClean="0"/>
              <a:t>. </a:t>
            </a:r>
            <a:r>
              <a:rPr lang="ru-RU" dirty="0"/>
              <a:t>В этом случае </a:t>
            </a:r>
            <a:r>
              <a:rPr lang="ru-RU" dirty="0" smtClean="0"/>
              <a:t>ВУЗы </a:t>
            </a:r>
            <a:r>
              <a:rPr lang="ru-RU" dirty="0"/>
              <a:t>сами оценят сочинение в баллах. Максимально можно получить </a:t>
            </a:r>
            <a:r>
              <a:rPr lang="ru-RU" b="1" dirty="0"/>
              <a:t>10 баллов</a:t>
            </a:r>
            <a:r>
              <a:rPr lang="ru-RU" dirty="0"/>
              <a:t>, которые прибавятся к баллам ЕГЭ. </a:t>
            </a:r>
            <a:br>
              <a:rPr lang="ru-RU" dirty="0"/>
            </a:br>
            <a:r>
              <a:rPr lang="ru-RU" dirty="0"/>
              <a:t>● </a:t>
            </a:r>
            <a:r>
              <a:rPr lang="ru-RU" dirty="0" smtClean="0"/>
              <a:t>Комплекты тем </a:t>
            </a:r>
            <a:r>
              <a:rPr lang="ru-RU" dirty="0"/>
              <a:t>сочинений </a:t>
            </a:r>
            <a:r>
              <a:rPr lang="ru-RU" dirty="0" smtClean="0"/>
              <a:t>формируются </a:t>
            </a:r>
            <a:r>
              <a:rPr lang="ru-RU" dirty="0"/>
              <a:t>отдельно для каждого часового пояса в режиме конфиденциальности и открываются за 15 минут до начала итогового сочинения 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b="1" dirty="0"/>
              <a:t>9.45</a:t>
            </a:r>
            <a:r>
              <a:rPr lang="ru-RU" dirty="0" smtClean="0"/>
              <a:t>.</a:t>
            </a:r>
            <a:r>
              <a:rPr lang="ru-RU" dirty="0" smtClean="0"/>
              <a:t>). </a:t>
            </a:r>
            <a:r>
              <a:rPr lang="ru-RU" dirty="0"/>
              <a:t>В это же время темы будут опубликованы на открытых информационных ресурсах (</a:t>
            </a:r>
            <a:r>
              <a:rPr lang="ru-RU" dirty="0">
                <a:hlinkClick r:id="rId2"/>
              </a:rPr>
              <a:t>ege.edu.ru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fipi.ru</a:t>
            </a:r>
            <a:r>
              <a:rPr lang="ru-RU" dirty="0"/>
              <a:t>).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581"/>
            <a:ext cx="853103" cy="8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164084"/>
            <a:ext cx="606234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800" i="1" dirty="0">
                <a:solidFill>
                  <a:srgbClr val="344863"/>
                </a:solidFill>
                <a:latin typeface="Georgia"/>
                <a:cs typeface="Georgia"/>
              </a:rPr>
              <a:t>Структура</a:t>
            </a:r>
            <a:r>
              <a:rPr sz="2800" i="1" spc="-9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sz="2800" i="1" dirty="0">
                <a:solidFill>
                  <a:srgbClr val="344863"/>
                </a:solidFill>
                <a:latin typeface="Georgia"/>
                <a:cs typeface="Georgia"/>
              </a:rPr>
              <a:t>закрытого</a:t>
            </a:r>
            <a:r>
              <a:rPr sz="2800" i="1" spc="-8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sz="2800" i="1" spc="5" dirty="0">
                <a:solidFill>
                  <a:srgbClr val="344863"/>
                </a:solidFill>
                <a:latin typeface="Georgia"/>
                <a:cs typeface="Georgia"/>
              </a:rPr>
              <a:t>банка</a:t>
            </a:r>
            <a:r>
              <a:rPr sz="2800" i="1" spc="-4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sz="2800" i="1" spc="5" dirty="0">
                <a:solidFill>
                  <a:srgbClr val="344863"/>
                </a:solidFill>
                <a:latin typeface="Georgia"/>
                <a:cs typeface="Georgia"/>
              </a:rPr>
              <a:t>тем </a:t>
            </a:r>
            <a:r>
              <a:rPr sz="2800" i="1" spc="-700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344863"/>
                </a:solidFill>
                <a:latin typeface="Georgia"/>
                <a:cs typeface="Georgia"/>
              </a:rPr>
              <a:t>итогового</a:t>
            </a:r>
            <a:r>
              <a:rPr sz="2800" i="1" spc="-40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sz="2800" i="1" dirty="0">
                <a:solidFill>
                  <a:srgbClr val="344863"/>
                </a:solidFill>
                <a:latin typeface="Georgia"/>
                <a:cs typeface="Georgia"/>
              </a:rPr>
              <a:t>сочинения</a:t>
            </a:r>
            <a:endParaRPr sz="2800" i="1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13103"/>
            <a:ext cx="9144000" cy="573405"/>
          </a:xfrm>
          <a:custGeom>
            <a:avLst/>
            <a:gdLst/>
            <a:ahLst/>
            <a:cxnLst/>
            <a:rect l="l" t="t" r="r" b="b"/>
            <a:pathLst>
              <a:path w="9144000" h="573405">
                <a:moveTo>
                  <a:pt x="9144000" y="0"/>
                </a:moveTo>
                <a:lnTo>
                  <a:pt x="0" y="0"/>
                </a:lnTo>
                <a:lnTo>
                  <a:pt x="0" y="573024"/>
                </a:lnTo>
                <a:lnTo>
                  <a:pt x="9144000" y="573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496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642" y="2171191"/>
            <a:ext cx="7974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Разделы</a:t>
            </a:r>
            <a:r>
              <a:rPr sz="18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подразделы</a:t>
            </a:r>
            <a:endParaRPr sz="1800" dirty="0">
              <a:latin typeface="Georgia"/>
              <a:cs typeface="Georgia"/>
            </a:endParaRPr>
          </a:p>
          <a:p>
            <a:pPr marL="243840" indent="-231775">
              <a:lnSpc>
                <a:spcPct val="100000"/>
              </a:lnSpc>
              <a:buAutoNum type="arabicPlain"/>
              <a:tabLst>
                <a:tab pos="244475" algn="l"/>
              </a:tabLst>
            </a:pP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Духовно-нравственные</a:t>
            </a:r>
            <a:r>
              <a:rPr sz="1800" b="1" spc="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Georgia"/>
                <a:cs typeface="Georgia"/>
              </a:rPr>
              <a:t>ориентиры</a:t>
            </a:r>
            <a:r>
              <a:rPr sz="1800" b="1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жизни</a:t>
            </a:r>
            <a:r>
              <a:rPr sz="1800" b="1" dirty="0">
                <a:solidFill>
                  <a:srgbClr val="001F5F"/>
                </a:solidFill>
                <a:latin typeface="Georgia"/>
                <a:cs typeface="Georgia"/>
              </a:rPr>
              <a:t> человека</a:t>
            </a:r>
            <a:endParaRPr sz="1800" dirty="0">
              <a:latin typeface="Georgia"/>
              <a:cs typeface="Georgia"/>
            </a:endParaRPr>
          </a:p>
          <a:p>
            <a:pPr marL="445134" lvl="1" indent="-433070">
              <a:lnSpc>
                <a:spcPct val="100000"/>
              </a:lnSpc>
              <a:buAutoNum type="arabicPeriod"/>
              <a:tabLst>
                <a:tab pos="445770" algn="l"/>
              </a:tabLst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Внутренний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мир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человека</a:t>
            </a:r>
            <a:r>
              <a:rPr sz="1800" spc="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его</a:t>
            </a:r>
            <a:r>
              <a:rPr sz="18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личностные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качества.</a:t>
            </a:r>
            <a:endParaRPr sz="1800" dirty="0">
              <a:latin typeface="Georgia"/>
              <a:cs typeface="Georgia"/>
            </a:endParaRPr>
          </a:p>
          <a:p>
            <a:pPr marL="473075" lvl="1" indent="-461009">
              <a:lnSpc>
                <a:spcPct val="100000"/>
              </a:lnSpc>
              <a:buAutoNum type="arabicPeriod"/>
              <a:tabLst>
                <a:tab pos="473709" algn="l"/>
              </a:tabLst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Отношение</a:t>
            </a:r>
            <a:r>
              <a:rPr sz="18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человека</a:t>
            </a:r>
            <a:r>
              <a:rPr sz="1800" spc="5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к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другому 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человеку</a:t>
            </a:r>
            <a:r>
              <a:rPr sz="18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(окружению),</a:t>
            </a:r>
            <a:r>
              <a:rPr sz="1800" spc="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нравственные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3269107"/>
            <a:ext cx="628840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001F5F"/>
                </a:solidFill>
                <a:latin typeface="Georgia"/>
                <a:cs typeface="Georgia"/>
              </a:rPr>
              <a:t>идеалы</a:t>
            </a:r>
            <a:r>
              <a:rPr lang="ru-RU" spc="-5" dirty="0"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выбор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между</a:t>
            </a:r>
            <a:r>
              <a:rPr sz="18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добром</a:t>
            </a:r>
            <a:r>
              <a:rPr sz="18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злом.</a:t>
            </a:r>
            <a:endParaRPr sz="1800" dirty="0">
              <a:latin typeface="Georgia"/>
              <a:cs typeface="Georgia"/>
            </a:endParaRPr>
          </a:p>
          <a:p>
            <a:pPr marL="471805" lvl="1" indent="-459740">
              <a:lnSpc>
                <a:spcPct val="100000"/>
              </a:lnSpc>
              <a:buAutoNum type="arabicPeriod" startAt="3"/>
              <a:tabLst>
                <a:tab pos="472440" algn="l"/>
              </a:tabLst>
            </a:pP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Познание</a:t>
            </a:r>
            <a:r>
              <a:rPr sz="18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человеком</a:t>
            </a:r>
            <a:r>
              <a:rPr sz="1800" spc="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самого</a:t>
            </a:r>
            <a:r>
              <a:rPr sz="18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себя.</a:t>
            </a:r>
            <a:endParaRPr sz="1800" dirty="0">
              <a:latin typeface="Georgia"/>
              <a:cs typeface="Georgia"/>
            </a:endParaRPr>
          </a:p>
          <a:p>
            <a:pPr marL="475615" lvl="1" indent="-462915">
              <a:lnSpc>
                <a:spcPct val="100000"/>
              </a:lnSpc>
              <a:buAutoNum type="arabicPeriod" startAt="3"/>
              <a:tabLst>
                <a:tab pos="475615" algn="l"/>
              </a:tabLst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Свобода</a:t>
            </a:r>
            <a:r>
              <a:rPr sz="18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человека</a:t>
            </a:r>
            <a:r>
              <a:rPr sz="18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ее</a:t>
            </a:r>
            <a:r>
              <a:rPr sz="1800"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ограничения.</a:t>
            </a:r>
            <a:endParaRPr sz="1800" dirty="0">
              <a:latin typeface="Georgia"/>
              <a:cs typeface="Georgia"/>
            </a:endParaRPr>
          </a:p>
          <a:p>
            <a:pPr marL="271780" indent="-259715">
              <a:lnSpc>
                <a:spcPct val="100000"/>
              </a:lnSpc>
              <a:buAutoNum type="arabicPlain" startAt="2"/>
              <a:tabLst>
                <a:tab pos="272415" algn="l"/>
              </a:tabLst>
            </a:pPr>
            <a:r>
              <a:rPr sz="1800" b="1" spc="-10" dirty="0">
                <a:solidFill>
                  <a:srgbClr val="001F5F"/>
                </a:solidFill>
                <a:latin typeface="Georgia"/>
                <a:cs typeface="Georgia"/>
              </a:rPr>
              <a:t>Семья,</a:t>
            </a:r>
            <a:r>
              <a:rPr sz="1800" b="1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общество,</a:t>
            </a:r>
            <a:r>
              <a:rPr sz="1800" b="1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Отечество</a:t>
            </a:r>
            <a:r>
              <a:rPr sz="1800" b="1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800" b="1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жизни</a:t>
            </a:r>
            <a:r>
              <a:rPr sz="1800" b="1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Georgia"/>
                <a:cs typeface="Georgia"/>
              </a:rPr>
              <a:t>человека</a:t>
            </a:r>
            <a:endParaRPr sz="1800" dirty="0">
              <a:latin typeface="Georgia"/>
              <a:cs typeface="Georgia"/>
            </a:endParaRPr>
          </a:p>
          <a:p>
            <a:pPr marL="472440" lvl="1" indent="-4603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3075" algn="l"/>
              </a:tabLst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Семья,</a:t>
            </a:r>
            <a:r>
              <a:rPr sz="18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род;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семейные</a:t>
            </a:r>
            <a:r>
              <a:rPr sz="18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ценности</a:t>
            </a:r>
            <a:r>
              <a:rPr sz="18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 традиции.</a:t>
            </a:r>
            <a:endParaRPr sz="1800" dirty="0">
              <a:latin typeface="Georgia"/>
              <a:cs typeface="Georgia"/>
            </a:endParaRPr>
          </a:p>
          <a:p>
            <a:pPr marL="500380" lvl="1" indent="-488315">
              <a:lnSpc>
                <a:spcPct val="100000"/>
              </a:lnSpc>
              <a:buAutoNum type="arabicPeriod"/>
              <a:tabLst>
                <a:tab pos="501015" algn="l"/>
              </a:tabLst>
            </a:pP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Человек</a:t>
            </a:r>
            <a:r>
              <a:rPr sz="18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общество.</a:t>
            </a:r>
            <a:endParaRPr sz="1800" dirty="0">
              <a:latin typeface="Georgia"/>
              <a:cs typeface="Georgia"/>
            </a:endParaRPr>
          </a:p>
          <a:p>
            <a:pPr marL="555625" lvl="1" indent="-543560">
              <a:lnSpc>
                <a:spcPct val="100000"/>
              </a:lnSpc>
              <a:buAutoNum type="arabicPeriod"/>
              <a:tabLst>
                <a:tab pos="554990" algn="l"/>
                <a:tab pos="556260" algn="l"/>
              </a:tabLst>
            </a:pP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Родина,</a:t>
            </a:r>
            <a:r>
              <a:rPr sz="1800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государство,</a:t>
            </a:r>
            <a:r>
              <a:rPr sz="1800" spc="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гражданская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позиция</a:t>
            </a: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человека.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42" y="5220923"/>
            <a:ext cx="656955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indent="-259715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272415" algn="l"/>
              </a:tabLst>
            </a:pPr>
            <a:r>
              <a:rPr b="1" spc="-5" dirty="0">
                <a:solidFill>
                  <a:srgbClr val="001F5F"/>
                </a:solidFill>
                <a:latin typeface="Georgia"/>
                <a:cs typeface="Georgia"/>
              </a:rPr>
              <a:t>Природа</a:t>
            </a:r>
            <a:r>
              <a:rPr b="1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b="1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Georgia"/>
                <a:cs typeface="Georgia"/>
              </a:rPr>
              <a:t>культура</a:t>
            </a:r>
            <a:r>
              <a:rPr b="1" spc="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b="1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b="1" spc="-5" dirty="0">
                <a:solidFill>
                  <a:srgbClr val="001F5F"/>
                </a:solidFill>
                <a:latin typeface="Georgia"/>
                <a:cs typeface="Georgia"/>
              </a:rPr>
              <a:t>жизни человека</a:t>
            </a:r>
            <a:endParaRPr dirty="0">
              <a:latin typeface="Georgia"/>
              <a:cs typeface="Georgia"/>
            </a:endParaRPr>
          </a:p>
          <a:p>
            <a:pPr marL="527050" lvl="1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Природа</a:t>
            </a:r>
            <a:r>
              <a:rPr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1F5F"/>
                </a:solidFill>
                <a:latin typeface="Georgia"/>
                <a:cs typeface="Georgia"/>
              </a:rPr>
              <a:t>человек.</a:t>
            </a:r>
            <a:endParaRPr dirty="0">
              <a:latin typeface="Georgia"/>
              <a:cs typeface="Georgia"/>
            </a:endParaRPr>
          </a:p>
          <a:p>
            <a:pPr marL="500380" lvl="1" indent="-488315">
              <a:lnSpc>
                <a:spcPct val="100000"/>
              </a:lnSpc>
              <a:buAutoNum type="arabicPeriod"/>
              <a:tabLst>
                <a:tab pos="501015" algn="l"/>
              </a:tabLst>
            </a:pPr>
            <a:r>
              <a:rPr spc="-5" dirty="0">
                <a:solidFill>
                  <a:srgbClr val="001F5F"/>
                </a:solidFill>
                <a:latin typeface="Georgia"/>
                <a:cs typeface="Georgia"/>
              </a:rPr>
              <a:t>Наука</a:t>
            </a:r>
            <a:r>
              <a:rPr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1F5F"/>
                </a:solidFill>
                <a:latin typeface="Georgia"/>
                <a:cs typeface="Georgia"/>
              </a:rPr>
              <a:t>человек.</a:t>
            </a:r>
            <a:endParaRPr dirty="0">
              <a:latin typeface="Georgia"/>
              <a:cs typeface="Georgia"/>
            </a:endParaRPr>
          </a:p>
          <a:p>
            <a:pPr marL="497205" lvl="1" indent="-485140">
              <a:lnSpc>
                <a:spcPct val="100000"/>
              </a:lnSpc>
              <a:buAutoNum type="arabicPeriod"/>
              <a:tabLst>
                <a:tab pos="497840" algn="l"/>
              </a:tabLst>
            </a:pPr>
            <a:r>
              <a:rPr spc="-10" dirty="0">
                <a:solidFill>
                  <a:srgbClr val="001F5F"/>
                </a:solidFill>
                <a:latin typeface="Georgia"/>
                <a:cs typeface="Georgia"/>
              </a:rPr>
              <a:t>Искусство</a:t>
            </a:r>
            <a:r>
              <a:rPr spc="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pc="-10" dirty="0" err="1">
                <a:solidFill>
                  <a:srgbClr val="001F5F"/>
                </a:solidFill>
                <a:latin typeface="Georgia"/>
                <a:cs typeface="Georgia"/>
              </a:rPr>
              <a:t>человек</a:t>
            </a:r>
            <a:r>
              <a:rPr spc="-10" dirty="0">
                <a:solidFill>
                  <a:srgbClr val="001F5F"/>
                </a:solidFill>
                <a:latin typeface="Georgia"/>
                <a:cs typeface="Georgia"/>
              </a:rPr>
              <a:t>.</a:t>
            </a:r>
            <a:endParaRPr lang="ru-RU" spc="-10" dirty="0">
              <a:solidFill>
                <a:srgbClr val="001F5F"/>
              </a:solidFill>
              <a:latin typeface="Georgia"/>
              <a:cs typeface="Georgia"/>
            </a:endParaRPr>
          </a:p>
          <a:p>
            <a:pPr marL="497205" lvl="1" indent="-485140">
              <a:lnSpc>
                <a:spcPct val="100000"/>
              </a:lnSpc>
              <a:buAutoNum type="arabicPeriod"/>
              <a:tabLst>
                <a:tab pos="497840" algn="l"/>
              </a:tabLst>
            </a:pPr>
            <a:r>
              <a:rPr lang="ru-RU" dirty="0">
                <a:solidFill>
                  <a:schemeClr val="tx2"/>
                </a:solidFill>
                <a:latin typeface="Georgia"/>
                <a:cs typeface="Georgia"/>
              </a:rPr>
              <a:t>Язык и языковая личность. </a:t>
            </a:r>
            <a:r>
              <a:rPr lang="ru-RU" dirty="0">
                <a:solidFill>
                  <a:srgbClr val="FF0000"/>
                </a:solidFill>
                <a:latin typeface="Georgia"/>
                <a:cs typeface="Georgia"/>
              </a:rPr>
              <a:t>Добавлен в этом году!</a:t>
            </a:r>
            <a:endParaRPr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83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3"/>
          <p:cNvSpPr>
            <a:spLocks/>
          </p:cNvSpPr>
          <p:nvPr/>
        </p:nvSpPr>
        <p:spPr bwMode="auto">
          <a:xfrm>
            <a:off x="0" y="225425"/>
            <a:ext cx="9144000" cy="899319"/>
          </a:xfrm>
          <a:custGeom>
            <a:avLst/>
            <a:gdLst>
              <a:gd name="T0" fmla="*/ 9144000 w 9144000"/>
              <a:gd name="T1" fmla="*/ 0 h 570230"/>
              <a:gd name="T2" fmla="*/ 0 w 9144000"/>
              <a:gd name="T3" fmla="*/ 0 h 570230"/>
              <a:gd name="T4" fmla="*/ 0 w 9144000"/>
              <a:gd name="T5" fmla="*/ 570990 h 570230"/>
              <a:gd name="T6" fmla="*/ 9144000 w 9144000"/>
              <a:gd name="T7" fmla="*/ 570990 h 570230"/>
              <a:gd name="T8" fmla="*/ 9144000 w 9144000"/>
              <a:gd name="T9" fmla="*/ 0 h 570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570230"/>
              <a:gd name="T17" fmla="*/ 9144000 w 9144000"/>
              <a:gd name="T18" fmla="*/ 570230 h 570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570230">
                <a:moveTo>
                  <a:pt x="9144000" y="0"/>
                </a:moveTo>
                <a:lnTo>
                  <a:pt x="0" y="0"/>
                </a:lnTo>
                <a:lnTo>
                  <a:pt x="0" y="569721"/>
                </a:lnTo>
                <a:lnTo>
                  <a:pt x="9144000" y="56972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68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9" name="object 4"/>
          <p:cNvSpPr>
            <a:spLocks noGrp="1"/>
          </p:cNvSpPr>
          <p:nvPr>
            <p:ph type="title"/>
          </p:nvPr>
        </p:nvSpPr>
        <p:spPr>
          <a:xfrm>
            <a:off x="1160463" y="225425"/>
            <a:ext cx="6235700" cy="623888"/>
          </a:xfrm>
        </p:spPr>
        <p:txBody>
          <a:bodyPr tIns="12700">
            <a:noAutofit/>
          </a:bodyPr>
          <a:lstStyle/>
          <a:p>
            <a:pPr marL="12700">
              <a:lnSpc>
                <a:spcPts val="2280"/>
              </a:lnSpc>
            </a:pPr>
            <a:r>
              <a:rPr lang="ru-RU" altLang="ru-RU" sz="2400" i="1" spc="-10" dirty="0">
                <a:solidFill>
                  <a:schemeClr val="bg1">
                    <a:lumMod val="95000"/>
                  </a:schemeClr>
                </a:solidFill>
                <a:latin typeface="Georgia"/>
                <a:cs typeface="Georgia"/>
              </a:rPr>
              <a:t>Образец комплекта тем итогового </a:t>
            </a:r>
            <a:r>
              <a:rPr lang="ru-RU" altLang="ru-RU" sz="2400" i="1" spc="-10" dirty="0" smtClean="0">
                <a:solidFill>
                  <a:schemeClr val="bg1">
                    <a:lumMod val="95000"/>
                  </a:schemeClr>
                </a:solidFill>
                <a:latin typeface="Georgia"/>
                <a:cs typeface="Georgia"/>
              </a:rPr>
              <a:t>сочинения  в </a:t>
            </a:r>
            <a:r>
              <a:rPr lang="ru-RU" altLang="ru-RU" sz="2400" i="1" spc="-10" dirty="0">
                <a:solidFill>
                  <a:schemeClr val="bg1">
                    <a:lumMod val="95000"/>
                  </a:schemeClr>
                </a:solidFill>
                <a:latin typeface="Georgia"/>
                <a:cs typeface="Georgia"/>
              </a:rPr>
              <a:t>2023-2024 учебном году</a:t>
            </a:r>
          </a:p>
        </p:txBody>
      </p:sp>
      <p:grpSp>
        <p:nvGrpSpPr>
          <p:cNvPr id="14340" name="object 11"/>
          <p:cNvGrpSpPr>
            <a:grpSpLocks/>
          </p:cNvGrpSpPr>
          <p:nvPr/>
        </p:nvGrpSpPr>
        <p:grpSpPr bwMode="auto">
          <a:xfrm>
            <a:off x="139700" y="6208713"/>
            <a:ext cx="8797925" cy="288925"/>
            <a:chOff x="140207" y="6208776"/>
            <a:chExt cx="8796655" cy="288290"/>
          </a:xfrm>
        </p:grpSpPr>
        <p:sp>
          <p:nvSpPr>
            <p:cNvPr id="14342" name="object 12"/>
            <p:cNvSpPr>
              <a:spLocks/>
            </p:cNvSpPr>
            <p:nvPr/>
          </p:nvSpPr>
          <p:spPr bwMode="auto">
            <a:xfrm>
              <a:off x="144779" y="6213348"/>
              <a:ext cx="8787765" cy="279400"/>
            </a:xfrm>
            <a:custGeom>
              <a:avLst/>
              <a:gdLst>
                <a:gd name="T0" fmla="*/ 8787384 w 8787765"/>
                <a:gd name="T1" fmla="*/ 0 h 279400"/>
                <a:gd name="T2" fmla="*/ 0 w 8787765"/>
                <a:gd name="T3" fmla="*/ 0 h 279400"/>
                <a:gd name="T4" fmla="*/ 0 w 8787765"/>
                <a:gd name="T5" fmla="*/ 278891 h 279400"/>
                <a:gd name="T6" fmla="*/ 8787384 w 8787765"/>
                <a:gd name="T7" fmla="*/ 278891 h 279400"/>
                <a:gd name="T8" fmla="*/ 8787384 w 8787765"/>
                <a:gd name="T9" fmla="*/ 0 h 279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87765"/>
                <a:gd name="T16" fmla="*/ 0 h 279400"/>
                <a:gd name="T17" fmla="*/ 8787765 w 8787765"/>
                <a:gd name="T18" fmla="*/ 279400 h 279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87765" h="279400">
                  <a:moveTo>
                    <a:pt x="8787384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8787384" y="278891"/>
                  </a:lnTo>
                  <a:lnTo>
                    <a:pt x="8787384" y="0"/>
                  </a:lnTo>
                  <a:close/>
                </a:path>
              </a:pathLst>
            </a:custGeom>
            <a:solidFill>
              <a:srgbClr val="F7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3" name="object 13"/>
            <p:cNvSpPr>
              <a:spLocks/>
            </p:cNvSpPr>
            <p:nvPr/>
          </p:nvSpPr>
          <p:spPr bwMode="auto">
            <a:xfrm>
              <a:off x="144779" y="6213348"/>
              <a:ext cx="8787765" cy="279400"/>
            </a:xfrm>
            <a:custGeom>
              <a:avLst/>
              <a:gdLst>
                <a:gd name="T0" fmla="*/ 0 w 8787765"/>
                <a:gd name="T1" fmla="*/ 278891 h 279400"/>
                <a:gd name="T2" fmla="*/ 8787384 w 8787765"/>
                <a:gd name="T3" fmla="*/ 278891 h 279400"/>
                <a:gd name="T4" fmla="*/ 8787384 w 8787765"/>
                <a:gd name="T5" fmla="*/ 0 h 279400"/>
                <a:gd name="T6" fmla="*/ 0 w 8787765"/>
                <a:gd name="T7" fmla="*/ 0 h 279400"/>
                <a:gd name="T8" fmla="*/ 0 w 8787765"/>
                <a:gd name="T9" fmla="*/ 278891 h 279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87765"/>
                <a:gd name="T16" fmla="*/ 0 h 279400"/>
                <a:gd name="T17" fmla="*/ 8787765 w 8787765"/>
                <a:gd name="T18" fmla="*/ 279400 h 279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87765" h="279400">
                  <a:moveTo>
                    <a:pt x="0" y="278891"/>
                  </a:moveTo>
                  <a:lnTo>
                    <a:pt x="8787384" y="278891"/>
                  </a:lnTo>
                  <a:lnTo>
                    <a:pt x="8787384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noFill/>
            <a:ln w="9144">
              <a:solidFill>
                <a:srgbClr val="001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4" t="55173" r="32112" b="10345"/>
          <a:stretch>
            <a:fillRect/>
          </a:stretch>
        </p:blipFill>
        <p:spPr bwMode="auto">
          <a:xfrm>
            <a:off x="144272" y="1241910"/>
            <a:ext cx="8841163" cy="47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1"/>
          <p:cNvSpPr txBox="1"/>
          <p:nvPr/>
        </p:nvSpPr>
        <p:spPr>
          <a:xfrm>
            <a:off x="144779" y="6213346"/>
            <a:ext cx="8787765" cy="585470"/>
          </a:xfrm>
          <a:prstGeom prst="rect">
            <a:avLst/>
          </a:prstGeom>
          <a:solidFill>
            <a:srgbClr val="F7CCC8"/>
          </a:solidFill>
          <a:ln w="9144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54"/>
              </a:spcBef>
            </a:pPr>
            <a:r>
              <a:rPr sz="1600" b="1" spc="5" dirty="0">
                <a:solidFill>
                  <a:srgbClr val="344863"/>
                </a:solidFill>
                <a:latin typeface="Calibri"/>
                <a:cs typeface="Calibri"/>
              </a:rPr>
              <a:t>Все</a:t>
            </a:r>
            <a:r>
              <a:rPr sz="1600" b="1" spc="15" dirty="0">
                <a:solidFill>
                  <a:srgbClr val="344863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344863"/>
                </a:solidFill>
                <a:latin typeface="Calibri"/>
                <a:cs typeface="Calibri"/>
              </a:rPr>
              <a:t>темы</a:t>
            </a:r>
            <a:r>
              <a:rPr sz="1600" b="1" spc="-40" dirty="0">
                <a:solidFill>
                  <a:srgbClr val="3448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44863"/>
                </a:solidFill>
                <a:latin typeface="Calibri"/>
                <a:cs typeface="Calibri"/>
              </a:rPr>
              <a:t>с</a:t>
            </a:r>
            <a:r>
              <a:rPr sz="1600" b="1" spc="65" dirty="0">
                <a:solidFill>
                  <a:srgbClr val="344863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344863"/>
                </a:solidFill>
                <a:latin typeface="Calibri"/>
                <a:cs typeface="Calibri"/>
              </a:rPr>
              <a:t>2014</a:t>
            </a:r>
            <a:r>
              <a:rPr sz="1600" b="1" spc="10" dirty="0">
                <a:solidFill>
                  <a:srgbClr val="344863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44863"/>
                </a:solidFill>
                <a:latin typeface="Calibri"/>
                <a:cs typeface="Calibri"/>
              </a:rPr>
              <a:t>г.:</a:t>
            </a:r>
            <a:r>
              <a:rPr sz="1600" b="1" spc="40" dirty="0">
                <a:solidFill>
                  <a:srgbClr val="34486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44863"/>
                </a:solidFill>
                <a:latin typeface="Calibri"/>
                <a:cs typeface="Calibri"/>
              </a:rPr>
              <a:t>https://4ege.ru/sochinenie/65826-temy-itogovogo-sochinenija-po-trem-razdelam-</a:t>
            </a:r>
            <a:endParaRPr sz="16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44863"/>
                </a:solidFill>
                <a:latin typeface="Calibri"/>
                <a:cs typeface="Calibri"/>
              </a:rPr>
              <a:t>banka-fipi.html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6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3"/>
          <p:cNvSpPr>
            <a:spLocks/>
          </p:cNvSpPr>
          <p:nvPr/>
        </p:nvSpPr>
        <p:spPr bwMode="auto">
          <a:xfrm>
            <a:off x="457200" y="685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800" b="1" i="1" dirty="0"/>
              <a:t>Лица, привлекаемые к организации и проведению итогового сочинения (изложения)</a:t>
            </a:r>
          </a:p>
        </p:txBody>
      </p:sp>
      <p:sp>
        <p:nvSpPr>
          <p:cNvPr id="11267" name="Объект 4"/>
          <p:cNvSpPr>
            <a:spLocks/>
          </p:cNvSpPr>
          <p:nvPr/>
        </p:nvSpPr>
        <p:spPr bwMode="auto">
          <a:xfrm>
            <a:off x="685800" y="16764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а) </a:t>
            </a:r>
            <a:r>
              <a:rPr lang="ru-RU" altLang="ru-RU" sz="2000" u="sng" dirty="0"/>
              <a:t>руководитель</a:t>
            </a:r>
            <a:r>
              <a:rPr lang="ru-RU" altLang="ru-RU" sz="2000" dirty="0"/>
              <a:t> образовательной организации или уполномоченное им лицо;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dirty="0"/>
              <a:t>б)  </a:t>
            </a:r>
            <a:r>
              <a:rPr lang="ru-RU" altLang="ru-RU" sz="2000" u="sng" dirty="0"/>
              <a:t>технические специалисты</a:t>
            </a:r>
            <a:r>
              <a:rPr lang="ru-RU" altLang="ru-RU" sz="2000" dirty="0"/>
              <a:t>, оказывающие информационно-технологическую помощь руководителю, а также осуществляющие копирование бланков итогового сочинения (изложения);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в) </a:t>
            </a:r>
            <a:r>
              <a:rPr lang="ru-RU" altLang="ru-RU" sz="2000" u="sng" dirty="0"/>
              <a:t>члены комиссии</a:t>
            </a:r>
            <a:r>
              <a:rPr lang="ru-RU" altLang="ru-RU" sz="2000" dirty="0"/>
              <a:t>, участвующие в организации и проведении итогового сочинения (изложения) (2 в аудитории);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г) </a:t>
            </a:r>
            <a:r>
              <a:rPr lang="ru-RU" altLang="ru-RU" sz="2000" u="sng" dirty="0"/>
              <a:t>члены (эксперты) комиссии</a:t>
            </a:r>
            <a:r>
              <a:rPr lang="ru-RU" altLang="ru-RU" sz="2000" dirty="0"/>
              <a:t>, участвующие в проверке итогового сочинения (изложения);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д) </a:t>
            </a:r>
            <a:r>
              <a:rPr lang="ru-RU" altLang="ru-RU" sz="2000" u="sng" dirty="0"/>
              <a:t>медицинские работники, ассистенты</a:t>
            </a:r>
            <a:r>
              <a:rPr lang="ru-RU" altLang="ru-RU" sz="2000" dirty="0"/>
              <a:t>, оказывающие необходимую  помощь участникам с ОВЗ, детям-инвалидам и инвалидам;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000" dirty="0"/>
              <a:t>е) </a:t>
            </a:r>
            <a:r>
              <a:rPr lang="ru-RU" altLang="ru-RU" sz="2000" u="sng" dirty="0"/>
              <a:t>дежурные</a:t>
            </a:r>
            <a:r>
              <a:rPr lang="ru-RU" altLang="ru-RU" sz="2000" dirty="0"/>
              <a:t>, контролирующие соблюдение порядка проведения итогового сочинения (изложения) </a:t>
            </a:r>
            <a:r>
              <a:rPr lang="ru-RU" altLang="ru-RU" sz="2000" dirty="0" smtClean="0"/>
              <a:t>(вне </a:t>
            </a:r>
            <a:r>
              <a:rPr lang="ru-RU" altLang="ru-RU" sz="2000" dirty="0"/>
              <a:t>аудиторий )</a:t>
            </a:r>
          </a:p>
        </p:txBody>
      </p:sp>
    </p:spTree>
    <p:extLst>
      <p:ext uri="{BB962C8B-B14F-4D97-AF65-F5344CB8AC3E}">
        <p14:creationId xmlns:p14="http://schemas.microsoft.com/office/powerpoint/2010/main" val="77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85725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763689" y="857250"/>
            <a:ext cx="738031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483274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512" y="1616044"/>
            <a:ext cx="8784976" cy="2554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</a:pPr>
            <a:endParaRPr lang="ru-RU" sz="2000" dirty="0">
              <a:solidFill>
                <a:srgbClr val="0000CC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вход участников ИС(И) начинается </a:t>
            </a: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 9.00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endParaRPr lang="ru-RU" sz="2000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у</a:t>
            </a: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частники ИС(И) рассаживаются за рабочие столы в кабинете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по одному человеку за рабочий </a:t>
            </a:r>
            <a:r>
              <a:rPr lang="ru-RU" sz="2000" b="1" i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стол согласно распределения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39725" algn="l"/>
              </a:tabLst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во время проведения ИС(И) в учебном кабинете должны присутствовать не менее </a:t>
            </a:r>
            <a:r>
              <a:rPr lang="ru-RU" sz="2000" b="1" i="1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двух членов комиссии по проведению ИС(И)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9516" y="1124745"/>
            <a:ext cx="3775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39725" algn="l"/>
              </a:tabLst>
            </a:pPr>
            <a:r>
              <a:rPr lang="ru-RU" sz="2400" b="1" i="1" dirty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Начало проведения ИС(И)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4215081"/>
            <a:ext cx="8784976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Если участник ИС(И) опоздал, он допускается к написанию ИС(И), при этом время окончания написания ИС(И) не продлевается.</a:t>
            </a:r>
            <a:endParaRPr lang="ru-RU" dirty="0">
              <a:solidFill>
                <a:srgbClr val="0000CC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Повторный общий инструктаж для опоздавших участников ИС(И) не проводится.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Члены комиссии по проведению ИС(И) предоставляют необходимую информацию для заполнения регистрационных полей бланков ИС(И).</a:t>
            </a:r>
            <a:endParaRPr lang="ru-RU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Box 12"/>
          <p:cNvSpPr txBox="1">
            <a:spLocks noChangeArrowheads="1"/>
          </p:cNvSpPr>
          <p:nvPr/>
        </p:nvSpPr>
        <p:spPr bwMode="auto">
          <a:xfrm>
            <a:off x="533400" y="1600200"/>
            <a:ext cx="8305800" cy="3603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на рабочем столе помимо бланка регистрации и бланков записи (дополнительного бланка записи) находятся: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b="1" i="1" dirty="0"/>
              <a:t> </a:t>
            </a:r>
            <a:r>
              <a:rPr lang="ru-RU" sz="2000" dirty="0"/>
              <a:t>ручка (</a:t>
            </a:r>
            <a:r>
              <a:rPr lang="ru-RU" sz="2000" dirty="0" err="1" smtClean="0"/>
              <a:t>гелевая</a:t>
            </a:r>
            <a:r>
              <a:rPr lang="ru-RU" sz="2000" dirty="0" smtClean="0"/>
              <a:t> с </a:t>
            </a:r>
            <a:r>
              <a:rPr lang="ru-RU" sz="2000" dirty="0"/>
              <a:t>чернилами черного цвета);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документ, удостоверяющий </a:t>
            </a:r>
            <a:r>
              <a:rPr lang="ru-RU" sz="2000" dirty="0" smtClean="0"/>
              <a:t>личность (паспорт);</a:t>
            </a:r>
            <a:endParaRPr lang="ru-RU" sz="2000" dirty="0"/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лекарства и питание (при </a:t>
            </a:r>
            <a:r>
              <a:rPr lang="ru-RU" sz="2000" dirty="0" smtClean="0"/>
              <a:t>необходимости);</a:t>
            </a:r>
            <a:endParaRPr lang="ru-RU" sz="2000" b="1" dirty="0"/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черновики со штампом  ОО;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орфографический словарь (итоговое сочинение), орфографический и толковый словари (изложение);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2000" dirty="0"/>
              <a:t> инструкции для участников итогового сочинения (изложения)</a:t>
            </a:r>
          </a:p>
          <a:p>
            <a:pPr algn="just" eaLnBrk="1" hangingPunct="1"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ИНЫЕ ВЕЩИ оставляют в специально выделенном месте для личных вещей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457200" y="533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 dirty="0">
                <a:cs typeface="Times New Roman" pitchFamily="18" charset="0"/>
              </a:rPr>
              <a:t>Во время проведения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5910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1217</Words>
  <Application>Microsoft Office PowerPoint</Application>
  <PresentationFormat>Экран (4:3)</PresentationFormat>
  <Paragraphs>169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</vt:lpstr>
      <vt:lpstr>Georgia</vt:lpstr>
      <vt:lpstr>Times New Roman</vt:lpstr>
      <vt:lpstr>Wingdings</vt:lpstr>
      <vt:lpstr>Тема Office</vt:lpstr>
      <vt:lpstr>               2023-2024 учебный год</vt:lpstr>
      <vt:lpstr> Сроки проведения итогового сочинения: </vt:lpstr>
      <vt:lpstr>Места регистрации на итоговое сочинение (изложение)</vt:lpstr>
      <vt:lpstr>Презентация PowerPoint</vt:lpstr>
      <vt:lpstr>Структура закрытого банка тем  итогового сочинения</vt:lpstr>
      <vt:lpstr>Образец комплекта тем итогового сочинения  в 2023-2024 учебном году</vt:lpstr>
      <vt:lpstr>Презентация PowerPoint</vt:lpstr>
      <vt:lpstr>Презентация PowerPoint</vt:lpstr>
      <vt:lpstr>Презентация PowerPoint</vt:lpstr>
      <vt:lpstr>ЗАПРЕЩАЕТСЯ</vt:lpstr>
      <vt:lpstr>Презентация PowerPoint</vt:lpstr>
      <vt:lpstr>Макеты бланков итогового сочинения (изложения)</vt:lpstr>
      <vt:lpstr>Презентация PowerPoint</vt:lpstr>
      <vt:lpstr>Презентация PowerPoint</vt:lpstr>
      <vt:lpstr>  Требования к написанию  итогового сочинения </vt:lpstr>
      <vt:lpstr> Требования к написанию итогового сочинения</vt:lpstr>
      <vt:lpstr> Критерии оценивания  итогового сочинения </vt:lpstr>
      <vt:lpstr>Критерии оценивания 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Оценивание  итогового сочинения</vt:lpstr>
      <vt:lpstr>Заполнение копии бланка регистрации экспертами</vt:lpstr>
      <vt:lpstr>Обработка бланков итогового сочинения (изложения)</vt:lpstr>
      <vt:lpstr>  Повторный допуск к написанию итогового сочинения(изложения) </vt:lpstr>
      <vt:lpstr> Регистрация для повторного участия в итоговом сочинении (изложении) </vt:lpstr>
      <vt:lpstr>Проведение повторной перепроверки итогового сочинения (изложения)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Трифонова Елена Вячеславовна</cp:lastModifiedBy>
  <cp:revision>41</cp:revision>
  <dcterms:created xsi:type="dcterms:W3CDTF">2018-08-02T20:10:57Z</dcterms:created>
  <dcterms:modified xsi:type="dcterms:W3CDTF">2023-12-04T13:02:31Z</dcterms:modified>
</cp:coreProperties>
</file>