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78" r:id="rId3"/>
    <p:sldId id="277" r:id="rId4"/>
    <p:sldId id="284" r:id="rId5"/>
    <p:sldId id="262" r:id="rId6"/>
    <p:sldId id="285" r:id="rId7"/>
    <p:sldId id="300" r:id="rId8"/>
    <p:sldId id="286" r:id="rId9"/>
    <p:sldId id="287" r:id="rId10"/>
    <p:sldId id="288" r:id="rId11"/>
    <p:sldId id="289" r:id="rId12"/>
    <p:sldId id="301" r:id="rId13"/>
    <p:sldId id="302" r:id="rId14"/>
    <p:sldId id="279" r:id="rId15"/>
    <p:sldId id="280" r:id="rId16"/>
    <p:sldId id="281" r:id="rId17"/>
    <p:sldId id="282" r:id="rId18"/>
    <p:sldId id="263" r:id="rId19"/>
    <p:sldId id="264" r:id="rId20"/>
    <p:sldId id="265" r:id="rId21"/>
    <p:sldId id="266" r:id="rId22"/>
    <p:sldId id="267" r:id="rId23"/>
    <p:sldId id="268" r:id="rId24"/>
    <p:sldId id="290" r:id="rId25"/>
    <p:sldId id="291" r:id="rId26"/>
    <p:sldId id="292" r:id="rId27"/>
    <p:sldId id="293" r:id="rId28"/>
    <p:sldId id="294" r:id="rId29"/>
    <p:sldId id="276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BE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70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8AD034-6F7A-43C8-9C4F-015E5827E7A5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101F16-6C0C-494B-BEBF-6F8A7645FC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3769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4592176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4646018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448319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1026" name="Picture 2" descr="https://shkola-10.edusite.ru/images/clip_imaige00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704"/>
            <a:ext cx="9152664" cy="2803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534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381000" y="2133600"/>
            <a:ext cx="8534400" cy="3992563"/>
          </a:xfrm>
        </p:spPr>
        <p:txBody>
          <a:bodyPr/>
          <a:lstStyle/>
          <a:p>
            <a:pPr lvl="0"/>
            <a:endParaRPr lang="ru-RU" noProof="0" smtClean="0"/>
          </a:p>
        </p:txBody>
      </p:sp>
    </p:spTree>
    <p:extLst>
      <p:ext uri="{BB962C8B-B14F-4D97-AF65-F5344CB8AC3E}">
        <p14:creationId xmlns:p14="http://schemas.microsoft.com/office/powerpoint/2010/main" val="3229903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AutoShape 2" descr="https://photoshop-master.ru/comimg/a7a80095678e346056ea5991967df39c.jpg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4" descr="https://photoshop-master.ru/comimg/a7a80095678e346056ea5991967df39c.jpg"/>
          <p:cNvSpPr>
            <a:spLocks noChangeAspect="1" noChangeArrowheads="1"/>
          </p:cNvSpPr>
          <p:nvPr userDrawn="1"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6" descr="https://photoshop-master.ru/comimg/a7a80095678e346056ea5991967df39c.jpg"/>
          <p:cNvSpPr>
            <a:spLocks noChangeAspect="1" noChangeArrowheads="1"/>
          </p:cNvSpPr>
          <p:nvPr userDrawn="1"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8" descr="https://photoshop-master.ru/comimg/a7a80095678e346056ea5991967df39c.jpg"/>
          <p:cNvSpPr>
            <a:spLocks noChangeAspect="1" noChangeArrowheads="1"/>
          </p:cNvSpPr>
          <p:nvPr userDrawn="1"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4" name="Picture 10" descr="http://russian-guitars.ru/wp-content/uploads/2017/04/orange-top-gradient-background.jpg"/>
          <p:cNvPicPr>
            <a:picLocks noChangeAspect="1" noChangeArrowheads="1"/>
          </p:cNvPicPr>
          <p:nvPr userDrawn="1"/>
        </p:nvPicPr>
        <p:blipFill>
          <a:blip r:embed="rId1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7937"/>
            <a:ext cx="9143999" cy="6871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Рамка 10"/>
          <p:cNvSpPr/>
          <p:nvPr userDrawn="1"/>
        </p:nvSpPr>
        <p:spPr>
          <a:xfrm>
            <a:off x="0" y="7937"/>
            <a:ext cx="9143999" cy="6871835"/>
          </a:xfrm>
          <a:prstGeom prst="frame">
            <a:avLst>
              <a:gd name="adj1" fmla="val 831"/>
            </a:avLst>
          </a:prstGeom>
          <a:solidFill>
            <a:schemeClr val="accent1">
              <a:lumMod val="20000"/>
              <a:lumOff val="80000"/>
            </a:schemeClr>
          </a:solidFill>
          <a:ln w="76200">
            <a:solidFill>
              <a:schemeClr val="accent1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fipi.ru/" TargetMode="External"/><Relationship Id="rId2" Type="http://schemas.openxmlformats.org/officeDocument/2006/relationships/hyperlink" Target="http://4ege.ru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fipi.ru/" TargetMode="External"/><Relationship Id="rId2" Type="http://schemas.openxmlformats.org/officeDocument/2006/relationships/hyperlink" Target="http://ege.edu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i="1" dirty="0" smtClean="0">
                <a:solidFill>
                  <a:srgbClr val="7030A0"/>
                </a:solidFill>
              </a:rPr>
              <a:t>  </a:t>
            </a:r>
            <a:br>
              <a:rPr lang="ru-RU" sz="3600" b="1" i="1" dirty="0" smtClean="0">
                <a:solidFill>
                  <a:srgbClr val="7030A0"/>
                </a:solidFill>
              </a:rPr>
            </a:br>
            <a:r>
              <a:rPr lang="ru-RU" sz="3600" b="1" i="1" dirty="0" smtClean="0">
                <a:solidFill>
                  <a:srgbClr val="7030A0"/>
                </a:solidFill>
              </a:rPr>
              <a:t>           </a:t>
            </a:r>
            <a:br>
              <a:rPr lang="ru-RU" sz="3600" b="1" i="1" dirty="0" smtClean="0">
                <a:solidFill>
                  <a:srgbClr val="7030A0"/>
                </a:solidFill>
              </a:rPr>
            </a:br>
            <a:r>
              <a:rPr lang="ru-RU" sz="3600" b="1" i="1" dirty="0" smtClean="0">
                <a:solidFill>
                  <a:srgbClr val="7030A0"/>
                </a:solidFill>
              </a:rPr>
              <a:t>2021-2022 учебный год</a:t>
            </a:r>
            <a:endParaRPr lang="ru-RU" sz="3600" b="1" i="1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4005064"/>
            <a:ext cx="6048672" cy="1633736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Трифонова Е.В., 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заместитель директора по УВР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МОУ гимназии им. </a:t>
            </a:r>
            <a:r>
              <a:rPr lang="ru-RU" sz="2400" dirty="0" err="1" smtClean="0">
                <a:solidFill>
                  <a:schemeClr val="tx1"/>
                </a:solidFill>
              </a:rPr>
              <a:t>А.Л.Кекина</a:t>
            </a:r>
            <a:r>
              <a:rPr lang="ru-RU" sz="2400" dirty="0" smtClean="0">
                <a:solidFill>
                  <a:schemeClr val="tx1"/>
                </a:solidFill>
              </a:rPr>
              <a:t> г. Ростова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2052" name="Picture 4" descr="http://buzuluk-school3.ucoz.ru/2016-2/image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358" y="3717032"/>
            <a:ext cx="3003245" cy="3006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262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1"/>
          <p:cNvSpPr txBox="1">
            <a:spLocks noChangeArrowheads="1"/>
          </p:cNvSpPr>
          <p:nvPr/>
        </p:nvSpPr>
        <p:spPr bwMode="auto">
          <a:xfrm rot="-5400000">
            <a:off x="-1408907" y="3313907"/>
            <a:ext cx="4494213" cy="457200"/>
          </a:xfrm>
          <a:prstGeom prst="rect">
            <a:avLst/>
          </a:prstGeom>
          <a:solidFill>
            <a:srgbClr val="002060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vert="eaVert">
            <a:spAutoFit/>
          </a:bodyPr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sz="2800" b="1">
                <a:solidFill>
                  <a:schemeClr val="bg1"/>
                </a:solidFill>
                <a:cs typeface="Times New Roman" pitchFamily="18" charset="0"/>
              </a:rPr>
              <a:t>ИНСТРУКТАЖ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95600" y="609600"/>
            <a:ext cx="6096000" cy="3231654"/>
          </a:xfrm>
          <a:prstGeom prst="rect">
            <a:avLst/>
          </a:prstGeom>
          <a:gradFill>
            <a:gsLst>
              <a:gs pos="0">
                <a:srgbClr val="0033CC">
                  <a:alpha val="47451"/>
                </a:srgb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>
            <a:solidFill>
              <a:srgbClr val="000066"/>
            </a:solidFill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rgbClr val="C00000"/>
                </a:solidFill>
                <a:cs typeface="Times New Roman" pitchFamily="18" charset="0"/>
              </a:rPr>
              <a:t>Проводится в 09.50</a:t>
            </a:r>
          </a:p>
          <a:p>
            <a:pPr algn="just" eaLnBrk="1" hangingPunct="1">
              <a:defRPr/>
            </a:pPr>
            <a:r>
              <a:rPr lang="ru-RU" sz="2000" i="1" dirty="0">
                <a:cs typeface="Times New Roman" pitchFamily="18" charset="0"/>
              </a:rPr>
              <a:t>Информирование  участников</a:t>
            </a:r>
            <a:r>
              <a:rPr lang="ru-RU" sz="2000" dirty="0">
                <a:cs typeface="Times New Roman" pitchFamily="18" charset="0"/>
              </a:rPr>
              <a:t>:</a:t>
            </a:r>
          </a:p>
          <a:p>
            <a:pPr algn="just" eaLnBrk="1" hangingPunct="1">
              <a:buFontTx/>
              <a:buChar char="-"/>
              <a:defRPr/>
            </a:pPr>
            <a:r>
              <a:rPr lang="ru-RU" sz="2000" dirty="0">
                <a:cs typeface="Times New Roman" pitchFamily="18" charset="0"/>
              </a:rPr>
              <a:t> о порядке проведения итогового сочинения (изложения);</a:t>
            </a:r>
          </a:p>
          <a:p>
            <a:pPr algn="just" eaLnBrk="1" hangingPunct="1">
              <a:buFontTx/>
              <a:buChar char="-"/>
              <a:defRPr/>
            </a:pPr>
            <a:r>
              <a:rPr lang="ru-RU" sz="2000" dirty="0">
                <a:cs typeface="Times New Roman" pitchFamily="18" charset="0"/>
              </a:rPr>
              <a:t> о правилах оформления;</a:t>
            </a:r>
          </a:p>
          <a:p>
            <a:pPr algn="just" eaLnBrk="1" hangingPunct="1">
              <a:buFontTx/>
              <a:buChar char="-"/>
              <a:defRPr/>
            </a:pPr>
            <a:r>
              <a:rPr lang="ru-RU" sz="2000" dirty="0">
                <a:cs typeface="Times New Roman" pitchFamily="18" charset="0"/>
              </a:rPr>
              <a:t> о продолжительности  выполнения;</a:t>
            </a:r>
          </a:p>
          <a:p>
            <a:pPr algn="just" eaLnBrk="1" hangingPunct="1">
              <a:buFontTx/>
              <a:buChar char="-"/>
              <a:defRPr/>
            </a:pPr>
            <a:r>
              <a:rPr lang="ru-RU" sz="2000" dirty="0">
                <a:cs typeface="Times New Roman" pitchFamily="18" charset="0"/>
              </a:rPr>
              <a:t> о времени и месте ознакомления с результатами;</a:t>
            </a:r>
          </a:p>
          <a:p>
            <a:pPr algn="just" eaLnBrk="1" hangingPunct="1">
              <a:buFontTx/>
              <a:buChar char="-"/>
              <a:defRPr/>
            </a:pPr>
            <a:r>
              <a:rPr lang="ru-RU" sz="2000" dirty="0">
                <a:cs typeface="Times New Roman" pitchFamily="18" charset="0"/>
              </a:rPr>
              <a:t> о том, что записи на черновиках  не обрабатываются и не проверяются </a:t>
            </a:r>
          </a:p>
          <a:p>
            <a:pPr algn="just" eaLnBrk="1" hangingPunct="1">
              <a:defRPr/>
            </a:pPr>
            <a:r>
              <a:rPr lang="ru-RU" sz="2000" i="1" dirty="0">
                <a:cs typeface="Times New Roman" pitchFamily="18" charset="0"/>
              </a:rPr>
              <a:t>Выдают  бланки регистрации, бланки записи</a:t>
            </a:r>
          </a:p>
        </p:txBody>
      </p:sp>
      <p:sp>
        <p:nvSpPr>
          <p:cNvPr id="15366" name="TextBox 12"/>
          <p:cNvSpPr txBox="1">
            <a:spLocks noChangeArrowheads="1"/>
          </p:cNvSpPr>
          <p:nvPr/>
        </p:nvSpPr>
        <p:spPr bwMode="auto">
          <a:xfrm>
            <a:off x="1219200" y="1295400"/>
            <a:ext cx="1600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2000" b="1">
                <a:solidFill>
                  <a:srgbClr val="000099"/>
                </a:solidFill>
              </a:rPr>
              <a:t>1 часть</a:t>
            </a:r>
          </a:p>
        </p:txBody>
      </p:sp>
      <p:sp>
        <p:nvSpPr>
          <p:cNvPr id="5" name="Стрелка вниз 4"/>
          <p:cNvSpPr/>
          <p:nvPr/>
        </p:nvSpPr>
        <p:spPr>
          <a:xfrm rot="16200000">
            <a:off x="1739900" y="1155700"/>
            <a:ext cx="484188" cy="1525588"/>
          </a:xfrm>
          <a:prstGeom prst="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5368" name="TextBox 12"/>
          <p:cNvSpPr txBox="1">
            <a:spLocks noChangeArrowheads="1"/>
          </p:cNvSpPr>
          <p:nvPr/>
        </p:nvSpPr>
        <p:spPr bwMode="auto">
          <a:xfrm>
            <a:off x="1219200" y="4038600"/>
            <a:ext cx="1600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2000" b="1">
                <a:solidFill>
                  <a:srgbClr val="000099"/>
                </a:solidFill>
              </a:rPr>
              <a:t>2 часть</a:t>
            </a:r>
          </a:p>
        </p:txBody>
      </p:sp>
      <p:sp>
        <p:nvSpPr>
          <p:cNvPr id="7" name="Стрелка вниз 6"/>
          <p:cNvSpPr/>
          <p:nvPr/>
        </p:nvSpPr>
        <p:spPr>
          <a:xfrm rot="16200000">
            <a:off x="1739900" y="4127500"/>
            <a:ext cx="484188" cy="1525588"/>
          </a:xfrm>
          <a:prstGeom prst="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895600" y="3962400"/>
            <a:ext cx="6096000" cy="2616101"/>
          </a:xfrm>
          <a:prstGeom prst="rect">
            <a:avLst/>
          </a:prstGeom>
          <a:gradFill>
            <a:gsLst>
              <a:gs pos="0">
                <a:srgbClr val="0033CC">
                  <a:alpha val="47451"/>
                </a:srgb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>
            <a:solidFill>
              <a:srgbClr val="000066"/>
            </a:solidFill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rgbClr val="C00000"/>
                </a:solidFill>
                <a:cs typeface="Times New Roman" pitchFamily="18" charset="0"/>
              </a:rPr>
              <a:t>Проводится в 10.00</a:t>
            </a:r>
          </a:p>
          <a:p>
            <a:pPr algn="just" eaLnBrk="1" hangingPunct="1">
              <a:defRPr/>
            </a:pPr>
            <a:r>
              <a:rPr lang="ru-RU" sz="2000" i="1" dirty="0">
                <a:cs typeface="Times New Roman" pitchFamily="18" charset="0"/>
              </a:rPr>
              <a:t>Знакомят участников </a:t>
            </a:r>
            <a:r>
              <a:rPr lang="ru-RU" sz="2000" dirty="0">
                <a:cs typeface="Times New Roman" pitchFamily="18" charset="0"/>
              </a:rPr>
              <a:t> с темами  итогового сочинения ( текстами изложения)</a:t>
            </a:r>
          </a:p>
          <a:p>
            <a:pPr algn="just" eaLnBrk="1" hangingPunct="1">
              <a:defRPr/>
            </a:pPr>
            <a:r>
              <a:rPr lang="ru-RU" sz="2000" dirty="0">
                <a:cs typeface="Times New Roman" pitchFamily="18" charset="0"/>
              </a:rPr>
              <a:t>По указанию членов комиссии </a:t>
            </a:r>
            <a:r>
              <a:rPr lang="ru-RU" sz="2000" i="1" dirty="0">
                <a:cs typeface="Times New Roman" pitchFamily="18" charset="0"/>
              </a:rPr>
              <a:t>участники заполняют </a:t>
            </a:r>
            <a:r>
              <a:rPr lang="ru-RU" sz="2000" dirty="0">
                <a:cs typeface="Times New Roman" pitchFamily="18" charset="0"/>
              </a:rPr>
              <a:t>поля бланка регистрации и поля бланков записи </a:t>
            </a:r>
            <a:r>
              <a:rPr lang="ru-RU" sz="2000" dirty="0" smtClean="0">
                <a:cs typeface="Times New Roman" pitchFamily="18" charset="0"/>
              </a:rPr>
              <a:t>(2 </a:t>
            </a:r>
            <a:r>
              <a:rPr lang="ru-RU" sz="2000" dirty="0">
                <a:cs typeface="Times New Roman" pitchFamily="18" charset="0"/>
              </a:rPr>
              <a:t>бланка записи)</a:t>
            </a:r>
          </a:p>
          <a:p>
            <a:pPr algn="just" eaLnBrk="1" hangingPunct="1">
              <a:defRPr/>
            </a:pPr>
            <a:r>
              <a:rPr lang="ru-RU" sz="2000" i="1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Проверяют правильность заполнения  регистрационных полей всех бланков</a:t>
            </a:r>
          </a:p>
        </p:txBody>
      </p:sp>
    </p:spTree>
    <p:extLst>
      <p:ext uri="{BB962C8B-B14F-4D97-AF65-F5344CB8AC3E}">
        <p14:creationId xmlns:p14="http://schemas.microsoft.com/office/powerpoint/2010/main" val="199583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Прямоугольник 12"/>
          <p:cNvSpPr>
            <a:spLocks noGrp="1" noChangeArrowheads="1"/>
          </p:cNvSpPr>
          <p:nvPr>
            <p:ph type="title"/>
          </p:nvPr>
        </p:nvSpPr>
        <p:spPr>
          <a:xfrm>
            <a:off x="152400" y="685800"/>
            <a:ext cx="8839200" cy="381000"/>
          </a:xfrm>
          <a:noFill/>
        </p:spPr>
        <p:txBody>
          <a:bodyPr>
            <a:normAutofit fontScale="90000"/>
          </a:bodyPr>
          <a:lstStyle/>
          <a:p>
            <a:pPr eaLnBrk="1" hangingPunct="1">
              <a:spcBef>
                <a:spcPts val="600"/>
              </a:spcBef>
            </a:pPr>
            <a:r>
              <a:rPr lang="ru-RU" altLang="ru-RU" sz="2800" dirty="0" smtClean="0"/>
              <a:t>Макеты бланков итогового сочинения (изложения)</a:t>
            </a:r>
          </a:p>
        </p:txBody>
      </p:sp>
      <p:sp>
        <p:nvSpPr>
          <p:cNvPr id="17411" name="TextBox 8"/>
          <p:cNvSpPr txBox="1">
            <a:spLocks noChangeArrowheads="1"/>
          </p:cNvSpPr>
          <p:nvPr/>
        </p:nvSpPr>
        <p:spPr bwMode="auto">
          <a:xfrm>
            <a:off x="609600" y="1143000"/>
            <a:ext cx="8305800" cy="833438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tIns="108000" bIns="108000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ru-RU" altLang="ru-RU" sz="2000" b="1" dirty="0">
                <a:solidFill>
                  <a:schemeClr val="accent2"/>
                </a:solidFill>
                <a:cs typeface="Times New Roman" pitchFamily="18" charset="0"/>
              </a:rPr>
              <a:t>Индивидуальный комплект участника: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altLang="ru-RU" sz="2000" b="1" dirty="0">
                <a:solidFill>
                  <a:schemeClr val="accent2"/>
                </a:solidFill>
                <a:cs typeface="Times New Roman" pitchFamily="18" charset="0"/>
              </a:rPr>
              <a:t>бланк регистрации,  2</a:t>
            </a:r>
            <a:r>
              <a:rPr lang="ru-RU" altLang="ru-RU" sz="2000" b="1" dirty="0" smtClean="0">
                <a:solidFill>
                  <a:schemeClr val="accent2"/>
                </a:solidFill>
                <a:cs typeface="Times New Roman" pitchFamily="18" charset="0"/>
              </a:rPr>
              <a:t> </a:t>
            </a:r>
            <a:r>
              <a:rPr lang="ru-RU" altLang="ru-RU" sz="2000" b="1" dirty="0">
                <a:solidFill>
                  <a:schemeClr val="accent2"/>
                </a:solidFill>
                <a:cs typeface="Times New Roman" pitchFamily="18" charset="0"/>
              </a:rPr>
              <a:t>бланка записи </a:t>
            </a:r>
            <a:r>
              <a:rPr lang="ru-RU" altLang="ru-RU" sz="2000" b="1" dirty="0" smtClean="0">
                <a:solidFill>
                  <a:schemeClr val="accent2"/>
                </a:solidFill>
                <a:cs typeface="Times New Roman" pitchFamily="18" charset="0"/>
              </a:rPr>
              <a:t>односторонние</a:t>
            </a:r>
            <a:endParaRPr lang="ru-RU" altLang="ru-RU" sz="2000" b="1" dirty="0">
              <a:solidFill>
                <a:schemeClr val="accent2"/>
              </a:solidFill>
              <a:cs typeface="Times New Roman" pitchFamily="18" charset="0"/>
            </a:endParaRPr>
          </a:p>
        </p:txBody>
      </p:sp>
      <p:pic>
        <p:nvPicPr>
          <p:cNvPr id="17412" name="Picture 1" descr="C:\Users\СмирноваТА\Desktop\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09800"/>
            <a:ext cx="34671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3" descr="C:\Users\СмирноваТА\Desktop\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209800"/>
            <a:ext cx="37338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032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2" descr="C:\Users\8CE5~1\AppData\Local\Temp\bat13C5.tmp\Без имени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462"/>
          <a:stretch>
            <a:fillRect/>
          </a:stretch>
        </p:blipFill>
        <p:spPr bwMode="auto">
          <a:xfrm>
            <a:off x="19052" y="857250"/>
            <a:ext cx="1878013" cy="1168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2" name="Picture 3" descr="C:\Users\8CE5~1\AppData\Local\Temp\bat808C.tmp\Без имени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38"/>
          <a:stretch>
            <a:fillRect/>
          </a:stretch>
        </p:blipFill>
        <p:spPr bwMode="auto">
          <a:xfrm>
            <a:off x="1882777" y="857250"/>
            <a:ext cx="7261225" cy="1168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3" name="Picture 4" descr="C:\Users\8CE5~1\AppData\Local\Temp\bat71CD.tmp\Без имени-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98"/>
          <a:stretch>
            <a:fillRect/>
          </a:stretch>
        </p:blipFill>
        <p:spPr bwMode="auto">
          <a:xfrm>
            <a:off x="0" y="4832749"/>
            <a:ext cx="9144000" cy="1168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857250"/>
            <a:ext cx="723076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7020272" y="857250"/>
            <a:ext cx="2016224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575"/>
              </a:spcBef>
              <a:spcAft>
                <a:spcPts val="200"/>
              </a:spcAft>
              <a:buClr>
                <a:srgbClr val="C60C30"/>
              </a:buClr>
              <a:defRPr/>
            </a:pPr>
            <a:r>
              <a:rPr lang="ru-RU" sz="2400" b="1" i="1" dirty="0">
                <a:solidFill>
                  <a:srgbClr val="0000CC"/>
                </a:solidFill>
              </a:rPr>
              <a:t>Образец заполнения бланка регистрации</a:t>
            </a:r>
            <a:endParaRPr lang="ru-RU" sz="2400" i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47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2" descr="C:\Users\8CE5~1\AppData\Local\Temp\bat13C5.tmp\Без имени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462"/>
          <a:stretch>
            <a:fillRect/>
          </a:stretch>
        </p:blipFill>
        <p:spPr bwMode="auto">
          <a:xfrm>
            <a:off x="19052" y="857250"/>
            <a:ext cx="1878013" cy="1168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2" name="Picture 3" descr="C:\Users\8CE5~1\AppData\Local\Temp\bat808C.tmp\Без имени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38"/>
          <a:stretch>
            <a:fillRect/>
          </a:stretch>
        </p:blipFill>
        <p:spPr bwMode="auto">
          <a:xfrm>
            <a:off x="1882777" y="857250"/>
            <a:ext cx="7261225" cy="1168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3" name="Picture 4" descr="C:\Users\8CE5~1\AppData\Local\Temp\bat71CD.tmp\Без имени-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98"/>
          <a:stretch>
            <a:fillRect/>
          </a:stretch>
        </p:blipFill>
        <p:spPr bwMode="auto">
          <a:xfrm>
            <a:off x="0" y="4832749"/>
            <a:ext cx="9144000" cy="1168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5426" y="857250"/>
            <a:ext cx="363857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63689" y="857250"/>
            <a:ext cx="3566567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Овал 6"/>
          <p:cNvSpPr/>
          <p:nvPr/>
        </p:nvSpPr>
        <p:spPr>
          <a:xfrm>
            <a:off x="1691680" y="857250"/>
            <a:ext cx="3672408" cy="149163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5471592" y="857250"/>
            <a:ext cx="3672408" cy="149163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0" y="1988840"/>
            <a:ext cx="1763688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575"/>
              </a:spcBef>
              <a:spcAft>
                <a:spcPts val="200"/>
              </a:spcAft>
              <a:buClr>
                <a:srgbClr val="C60C30"/>
              </a:buClr>
              <a:defRPr/>
            </a:pPr>
            <a:r>
              <a:rPr lang="ru-RU" sz="2400" b="1" i="1" dirty="0">
                <a:solidFill>
                  <a:srgbClr val="0000CC"/>
                </a:solidFill>
              </a:rPr>
              <a:t>Образец заполнения бланка записи</a:t>
            </a:r>
            <a:endParaRPr lang="ru-RU" sz="2400" i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57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i="1" dirty="0" smtClean="0">
                <a:solidFill>
                  <a:srgbClr val="7030A0"/>
                </a:solidFill>
              </a:rPr>
              <a:t/>
            </a:r>
            <a:br>
              <a:rPr lang="ru-RU" sz="3100" b="1" i="1" dirty="0" smtClean="0">
                <a:solidFill>
                  <a:srgbClr val="7030A0"/>
                </a:solidFill>
              </a:rPr>
            </a:br>
            <a:r>
              <a:rPr lang="ru-RU" sz="3100" b="1" i="1" dirty="0" smtClean="0">
                <a:solidFill>
                  <a:srgbClr val="7030A0"/>
                </a:solidFill>
              </a:rPr>
              <a:t> </a:t>
            </a:r>
            <a:r>
              <a:rPr lang="ru-RU" sz="3100" b="1" i="1" dirty="0">
                <a:solidFill>
                  <a:srgbClr val="7030A0"/>
                </a:solidFill>
              </a:rPr>
              <a:t>Критерии оценивания </a:t>
            </a:r>
            <a:r>
              <a:rPr lang="ru-RU" sz="3100" b="1" i="1" dirty="0" smtClean="0">
                <a:solidFill>
                  <a:srgbClr val="7030A0"/>
                </a:solidFill>
              </a:rPr>
              <a:t/>
            </a:r>
            <a:br>
              <a:rPr lang="ru-RU" sz="3100" b="1" i="1" dirty="0" smtClean="0">
                <a:solidFill>
                  <a:srgbClr val="7030A0"/>
                </a:solidFill>
              </a:rPr>
            </a:br>
            <a:r>
              <a:rPr lang="ru-RU" sz="3100" b="1" i="1" dirty="0" smtClean="0">
                <a:solidFill>
                  <a:srgbClr val="7030A0"/>
                </a:solidFill>
              </a:rPr>
              <a:t>итогового </a:t>
            </a:r>
            <a:r>
              <a:rPr lang="ru-RU" sz="3100" b="1" i="1" dirty="0">
                <a:solidFill>
                  <a:srgbClr val="7030A0"/>
                </a:solidFill>
              </a:rPr>
              <a:t>сочинения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b="1" i="1" dirty="0"/>
              <a:t>Требование № 1 «Объем итогового сочинения»</a:t>
            </a:r>
          </a:p>
          <a:p>
            <a:pPr marL="0" indent="0">
              <a:buNone/>
            </a:pPr>
            <a:r>
              <a:rPr lang="ru-RU" dirty="0"/>
              <a:t>Рекомендуемое количество слов – от </a:t>
            </a:r>
            <a:r>
              <a:rPr lang="ru-RU" dirty="0" smtClean="0"/>
              <a:t>350.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Максимальное количество слов в сочинении не устанавливается. Если в сочинении</a:t>
            </a:r>
          </a:p>
          <a:p>
            <a:pPr marL="0" indent="0">
              <a:buNone/>
            </a:pPr>
            <a:r>
              <a:rPr lang="ru-RU" dirty="0"/>
              <a:t>менее 250 слов (в подсчет включаются все слова, в том числе и служебные), то</a:t>
            </a:r>
          </a:p>
          <a:p>
            <a:pPr marL="0" indent="0">
              <a:buNone/>
            </a:pPr>
            <a:r>
              <a:rPr lang="ru-RU" dirty="0"/>
              <a:t>выставляется «незачет» за невыполнение требования № 1 и «незачет» за работу в целом</a:t>
            </a:r>
          </a:p>
          <a:p>
            <a:pPr marL="0" indent="0">
              <a:buNone/>
            </a:pPr>
            <a:r>
              <a:rPr lang="ru-RU" dirty="0"/>
              <a:t>(такое сочинение не проверяется по критериям оценивания).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187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i="1" dirty="0" smtClean="0">
                <a:solidFill>
                  <a:srgbClr val="7030A0"/>
                </a:solidFill>
              </a:rPr>
              <a:t> </a:t>
            </a:r>
            <a:r>
              <a:rPr lang="ru-RU" sz="2800" b="1" i="1" dirty="0">
                <a:solidFill>
                  <a:srgbClr val="7030A0"/>
                </a:solidFill>
              </a:rPr>
              <a:t>Критерии оценивания </a:t>
            </a:r>
            <a:br>
              <a:rPr lang="ru-RU" sz="2800" b="1" i="1" dirty="0">
                <a:solidFill>
                  <a:srgbClr val="7030A0"/>
                </a:solidFill>
              </a:rPr>
            </a:br>
            <a:r>
              <a:rPr lang="ru-RU" sz="2800" b="1" i="1" dirty="0">
                <a:solidFill>
                  <a:srgbClr val="7030A0"/>
                </a:solidFill>
              </a:rPr>
              <a:t>итогового сочинения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0768"/>
            <a:ext cx="8352928" cy="5256584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b="1" i="1" dirty="0"/>
              <a:t>Требование № 2 «Самостоятельность написания итогового сочинения»</a:t>
            </a:r>
          </a:p>
          <a:p>
            <a:pPr marL="0" indent="0">
              <a:buNone/>
            </a:pPr>
            <a:r>
              <a:rPr lang="ru-RU" dirty="0"/>
              <a:t>Итоговое сочинение выполняется самостоятельно. Не допускается </a:t>
            </a:r>
            <a:r>
              <a:rPr lang="ru-RU" dirty="0" smtClean="0"/>
              <a:t>списывание сочинения </a:t>
            </a:r>
            <a:r>
              <a:rPr lang="ru-RU" dirty="0"/>
              <a:t>(фрагментов сочинения) из какого-либо источника или воспроизведение </a:t>
            </a:r>
            <a:r>
              <a:rPr lang="ru-RU" dirty="0" smtClean="0"/>
              <a:t>по памяти </a:t>
            </a:r>
            <a:r>
              <a:rPr lang="ru-RU" dirty="0"/>
              <a:t>чужого текста (работа другого участника, текст, опубликованный в бумажном </a:t>
            </a:r>
            <a:r>
              <a:rPr lang="ru-RU" dirty="0" smtClean="0"/>
              <a:t>и (или</a:t>
            </a:r>
            <a:r>
              <a:rPr lang="ru-RU" dirty="0"/>
              <a:t>) электронном виде, и др.).</a:t>
            </a:r>
          </a:p>
          <a:p>
            <a:pPr marL="0" indent="0">
              <a:buNone/>
            </a:pPr>
            <a:r>
              <a:rPr lang="ru-RU" dirty="0"/>
              <a:t>Допускается прямое или косвенное цитирование с обязательной ссылкой </a:t>
            </a:r>
            <a:r>
              <a:rPr lang="ru-RU" dirty="0" smtClean="0"/>
              <a:t>на источник </a:t>
            </a:r>
            <a:r>
              <a:rPr lang="ru-RU" dirty="0"/>
              <a:t>(ссылка дается в свободной форме). Объем цитирования не должен </a:t>
            </a:r>
            <a:r>
              <a:rPr lang="ru-RU" dirty="0" smtClean="0"/>
              <a:t>превышать объем </a:t>
            </a:r>
            <a:r>
              <a:rPr lang="ru-RU" dirty="0"/>
              <a:t>собственного текста участника.</a:t>
            </a:r>
          </a:p>
          <a:p>
            <a:pPr marL="0" indent="0">
              <a:buNone/>
            </a:pPr>
            <a:r>
              <a:rPr lang="ru-RU" dirty="0"/>
              <a:t>Если сочинение признано несамостоятельным, то выставляется «незачет» </a:t>
            </a:r>
            <a:r>
              <a:rPr lang="ru-RU" dirty="0" smtClean="0"/>
              <a:t>за невыполнение </a:t>
            </a:r>
            <a:r>
              <a:rPr lang="ru-RU" dirty="0"/>
              <a:t>требования № 2 и «незачет» за работу в целом (такое сочинение </a:t>
            </a:r>
            <a:r>
              <a:rPr lang="ru-RU" dirty="0" smtClean="0"/>
              <a:t>не проверяется </a:t>
            </a:r>
            <a:r>
              <a:rPr lang="ru-RU" dirty="0"/>
              <a:t>по критериям оценивания).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35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70609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68760"/>
            <a:ext cx="8219256" cy="485740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b="1" i="1" dirty="0"/>
              <a:t>Итоговое сочинение, 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>соответствующее </a:t>
            </a:r>
            <a:r>
              <a:rPr lang="ru-RU" b="1" i="1" dirty="0"/>
              <a:t>установленным требованиям, оценивается по</a:t>
            </a:r>
          </a:p>
          <a:p>
            <a:pPr marL="0" indent="0" algn="ctr">
              <a:buNone/>
            </a:pPr>
            <a:r>
              <a:rPr lang="ru-RU" b="1" i="1" dirty="0"/>
              <a:t>критериям:</a:t>
            </a:r>
          </a:p>
          <a:p>
            <a:r>
              <a:rPr lang="ru-RU" dirty="0"/>
              <a:t>1 «Соответствие теме»;</a:t>
            </a:r>
          </a:p>
          <a:p>
            <a:r>
              <a:rPr lang="ru-RU" dirty="0"/>
              <a:t>2 «Аргументация. Привлечение литературного материала»;</a:t>
            </a:r>
          </a:p>
          <a:p>
            <a:r>
              <a:rPr lang="ru-RU" dirty="0"/>
              <a:t>3 «Композиция и логика рассуждения»;</a:t>
            </a:r>
          </a:p>
          <a:p>
            <a:r>
              <a:rPr lang="ru-RU" dirty="0"/>
              <a:t>4 «Качество письменной речи»;</a:t>
            </a:r>
          </a:p>
          <a:p>
            <a:r>
              <a:rPr lang="ru-RU" dirty="0"/>
              <a:t>5 «Грамотность».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102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Критерии № 1 и № 2 являются основными.</a:t>
            </a:r>
          </a:p>
          <a:p>
            <a:pPr marL="0" indent="0">
              <a:buNone/>
            </a:pPr>
            <a:r>
              <a:rPr lang="ru-RU" dirty="0"/>
              <a:t>Для получения «зачета» за итоговое сочинение необходимо получить «зачет» по</a:t>
            </a:r>
          </a:p>
          <a:p>
            <a:pPr marL="0" indent="0">
              <a:buNone/>
            </a:pPr>
            <a:r>
              <a:rPr lang="ru-RU" dirty="0"/>
              <a:t>критериям № 1 и № 2 (выставление «незачета» по одному из этих критериев</a:t>
            </a:r>
          </a:p>
          <a:p>
            <a:pPr marL="0" indent="0">
              <a:buNone/>
            </a:pPr>
            <a:r>
              <a:rPr lang="ru-RU" dirty="0"/>
              <a:t>автоматически ведет к «незачету» за работу в целом), а также дополнительно «зачет» по</a:t>
            </a:r>
          </a:p>
          <a:p>
            <a:pPr marL="0" indent="0">
              <a:buNone/>
            </a:pPr>
            <a:r>
              <a:rPr lang="ru-RU" dirty="0"/>
              <a:t>одному из других критериев.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197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32656"/>
            <a:ext cx="8496944" cy="6264696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rgbClr val="7030A0"/>
                </a:solidFill>
              </a:rPr>
              <a:t>КРИТЕРИЙ №1 </a:t>
            </a:r>
            <a:r>
              <a:rPr lang="ru-RU" b="1" dirty="0" smtClean="0">
                <a:solidFill>
                  <a:srgbClr val="7030A0"/>
                </a:solidFill>
              </a:rPr>
              <a:t/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«</a:t>
            </a:r>
            <a:r>
              <a:rPr lang="ru-RU" b="1" dirty="0">
                <a:solidFill>
                  <a:srgbClr val="7030A0"/>
                </a:solidFill>
              </a:rPr>
              <a:t>СООТВЕТСТВИЕ ТЕМЕ»</a:t>
            </a:r>
            <a:r>
              <a:rPr lang="ru-RU" dirty="0">
                <a:solidFill>
                  <a:srgbClr val="7030A0"/>
                </a:solidFill>
              </a:rPr>
              <a:t> </a:t>
            </a:r>
            <a:br>
              <a:rPr lang="ru-RU" dirty="0">
                <a:solidFill>
                  <a:srgbClr val="7030A0"/>
                </a:solidFill>
              </a:rPr>
            </a:br>
            <a:r>
              <a:rPr lang="ru-RU" sz="3000" i="1" dirty="0"/>
              <a:t>Данный критерий нацеливает на проверку содержания сочинения. </a:t>
            </a:r>
            <a:br>
              <a:rPr lang="ru-RU" sz="3000" i="1" dirty="0"/>
            </a:br>
            <a:r>
              <a:rPr lang="ru-RU" sz="3000" i="1" dirty="0"/>
              <a:t>Участник должен рассуждать на предложенную тему, выбрав путь её раскрытия (например, отвечает на вопрос, поставленный в теме, или размышляет над предложенной проблемой и т.п.).</a:t>
            </a:r>
            <a:r>
              <a:rPr lang="ru-RU" sz="3000" dirty="0"/>
              <a:t> </a:t>
            </a:r>
            <a:br>
              <a:rPr lang="ru-RU" sz="3000" dirty="0"/>
            </a:br>
            <a:r>
              <a:rPr lang="ru-RU" dirty="0"/>
              <a:t>«Незачёт» ставится только в случае, если сочинение не соответствует теме или в нём не прослеживается конкретной цели высказывания, то есть коммуникативного замысла. Во всех остальных случаях выставляется «зачёт». </a:t>
            </a:r>
          </a:p>
        </p:txBody>
      </p:sp>
      <p:pic>
        <p:nvPicPr>
          <p:cNvPr id="4" name="Picture 4" descr="http://buzuluk-school3.ucoz.ru/2016-2/image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570" y="86580"/>
            <a:ext cx="1182933" cy="1184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14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3" y="332656"/>
            <a:ext cx="8845990" cy="6336704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ru-RU" sz="9600" b="1" dirty="0">
                <a:solidFill>
                  <a:srgbClr val="7030A0"/>
                </a:solidFill>
              </a:rPr>
              <a:t>КРИТЕРИЙ №</a:t>
            </a:r>
            <a:r>
              <a:rPr lang="ru-RU" sz="9600" b="1" dirty="0" smtClean="0">
                <a:solidFill>
                  <a:srgbClr val="7030A0"/>
                </a:solidFill>
              </a:rPr>
              <a:t>2</a:t>
            </a:r>
            <a:br>
              <a:rPr lang="ru-RU" sz="9600" b="1" dirty="0" smtClean="0">
                <a:solidFill>
                  <a:srgbClr val="7030A0"/>
                </a:solidFill>
              </a:rPr>
            </a:br>
            <a:r>
              <a:rPr lang="ru-RU" sz="9600" b="1" dirty="0" smtClean="0">
                <a:solidFill>
                  <a:srgbClr val="7030A0"/>
                </a:solidFill>
              </a:rPr>
              <a:t> </a:t>
            </a:r>
            <a:r>
              <a:rPr lang="ru-RU" sz="9600" b="1" dirty="0">
                <a:solidFill>
                  <a:srgbClr val="7030A0"/>
                </a:solidFill>
              </a:rPr>
              <a:t>«АРГУМЕНТАЦИЯ. ПРИВЛЕЧЕНИЕ </a:t>
            </a:r>
            <a:r>
              <a:rPr lang="ru-RU" sz="9600" b="1" dirty="0" smtClean="0">
                <a:solidFill>
                  <a:srgbClr val="7030A0"/>
                </a:solidFill>
              </a:rPr>
              <a:t/>
            </a:r>
            <a:br>
              <a:rPr lang="ru-RU" sz="9600" b="1" dirty="0" smtClean="0">
                <a:solidFill>
                  <a:srgbClr val="7030A0"/>
                </a:solidFill>
              </a:rPr>
            </a:br>
            <a:r>
              <a:rPr lang="ru-RU" sz="9600" b="1" dirty="0" smtClean="0">
                <a:solidFill>
                  <a:srgbClr val="7030A0"/>
                </a:solidFill>
              </a:rPr>
              <a:t>ЛИТЕРАТУРНОГО МАТЕРИАЛА»</a:t>
            </a:r>
            <a:r>
              <a:rPr lang="ru-RU" sz="9600" dirty="0" smtClean="0">
                <a:solidFill>
                  <a:srgbClr val="7030A0"/>
                </a:solidFill>
              </a:rPr>
              <a:t> </a:t>
            </a:r>
          </a:p>
          <a:p>
            <a:pPr marL="0" indent="0" algn="ctr">
              <a:buNone/>
            </a:pPr>
            <a:r>
              <a:rPr lang="ru-RU" sz="10800" i="1" dirty="0" smtClean="0"/>
              <a:t>Данный </a:t>
            </a:r>
            <a:r>
              <a:rPr lang="ru-RU" sz="10800" i="1" dirty="0"/>
              <a:t>критерий нацеливает на проверку умения строить рассуждение, </a:t>
            </a:r>
            <a:r>
              <a:rPr lang="ru-RU" sz="10800" i="1" dirty="0" smtClean="0"/>
              <a:t>доказывать свою </a:t>
            </a:r>
            <a:r>
              <a:rPr lang="ru-RU" sz="10800" i="1" dirty="0"/>
              <a:t>позицию, подкрепляя аргументы примерами из литературного материала. </a:t>
            </a:r>
            <a:r>
              <a:rPr lang="ru-RU" sz="10800" i="1" dirty="0" smtClean="0"/>
              <a:t>Можно привлекать</a:t>
            </a:r>
            <a:r>
              <a:rPr lang="ru-RU" sz="10800" i="1" dirty="0"/>
              <a:t> </a:t>
            </a:r>
            <a:r>
              <a:rPr lang="ru-RU" sz="10800" i="1" dirty="0" smtClean="0"/>
              <a:t>художественные</a:t>
            </a:r>
            <a:r>
              <a:rPr lang="ru-RU" sz="10800" i="1" dirty="0"/>
              <a:t> </a:t>
            </a:r>
            <a:r>
              <a:rPr lang="ru-RU" sz="10800" i="1" dirty="0" smtClean="0"/>
              <a:t>произведения, дневники, мемуары, публицистику, произведения </a:t>
            </a:r>
            <a:r>
              <a:rPr lang="ru-RU" sz="10800" i="1" dirty="0"/>
              <a:t>устного народного творчества (за исключением малых жанров), </a:t>
            </a:r>
            <a:r>
              <a:rPr lang="ru-RU" sz="10800" i="1" dirty="0" smtClean="0"/>
              <a:t>другие источники </a:t>
            </a:r>
            <a:r>
              <a:rPr lang="ru-RU" sz="10800" i="1" dirty="0"/>
              <a:t>отечественной или мировой литературы (достаточно опоры на один текст).</a:t>
            </a:r>
          </a:p>
          <a:p>
            <a:pPr marL="0" indent="0" algn="ctr">
              <a:buNone/>
            </a:pPr>
            <a:r>
              <a:rPr lang="ru-RU" sz="11200" dirty="0" smtClean="0"/>
              <a:t>«Незачёт» ставится при условии, если сочинение написано без привлечения литературного материала или в нём существенно искажено содержание произведения, или литературные произведения лишь упоминаются в работе, не становясь опорой для аргументации. Во всех остальных случаях выставляется «зачёт». </a:t>
            </a:r>
            <a:endParaRPr lang="ru-RU" sz="12800" dirty="0"/>
          </a:p>
        </p:txBody>
      </p:sp>
      <p:pic>
        <p:nvPicPr>
          <p:cNvPr id="4" name="Picture 4" descr="http://buzuluk-school3.ucoz.ru/2016-2/image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570" y="86580"/>
            <a:ext cx="1182933" cy="1184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1185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7030A0"/>
                </a:solidFill>
              </a:rPr>
              <a:t/>
            </a:r>
            <a:br>
              <a:rPr lang="ru-RU" b="1" i="1" dirty="0" smtClean="0">
                <a:solidFill>
                  <a:srgbClr val="7030A0"/>
                </a:solidFill>
              </a:rPr>
            </a:br>
            <a:r>
              <a:rPr lang="ru-RU" b="1" i="1" dirty="0" smtClean="0">
                <a:solidFill>
                  <a:srgbClr val="7030A0"/>
                </a:solidFill>
              </a:rPr>
              <a:t>Сроки </a:t>
            </a:r>
            <a:r>
              <a:rPr lang="ru-RU" b="1" i="1" dirty="0">
                <a:solidFill>
                  <a:srgbClr val="7030A0"/>
                </a:solidFill>
              </a:rPr>
              <a:t>проведения итогового сочинения:</a:t>
            </a:r>
            <a:br>
              <a:rPr lang="ru-RU" b="1" i="1" dirty="0">
                <a:solidFill>
                  <a:srgbClr val="7030A0"/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 fontAlgn="base">
              <a:buNone/>
            </a:pPr>
            <a:endParaRPr lang="ru-RU" sz="3600" b="1" i="1" dirty="0">
              <a:solidFill>
                <a:srgbClr val="7030A0"/>
              </a:solidFill>
            </a:endParaRPr>
          </a:p>
          <a:p>
            <a:pPr fontAlgn="base"/>
            <a:r>
              <a:rPr lang="ru-RU" sz="3600" b="1" i="1" dirty="0" smtClean="0">
                <a:solidFill>
                  <a:srgbClr val="7030A0"/>
                </a:solidFill>
              </a:rPr>
              <a:t>1 </a:t>
            </a:r>
            <a:r>
              <a:rPr lang="ru-RU" sz="3600" b="1" i="1" dirty="0">
                <a:solidFill>
                  <a:srgbClr val="7030A0"/>
                </a:solidFill>
              </a:rPr>
              <a:t>декабря </a:t>
            </a:r>
            <a:r>
              <a:rPr lang="ru-RU" sz="3600" b="1" i="1" dirty="0" smtClean="0">
                <a:solidFill>
                  <a:srgbClr val="7030A0"/>
                </a:solidFill>
              </a:rPr>
              <a:t>2021 </a:t>
            </a:r>
            <a:r>
              <a:rPr lang="ru-RU" sz="3600" b="1" i="1" dirty="0">
                <a:solidFill>
                  <a:srgbClr val="7030A0"/>
                </a:solidFill>
              </a:rPr>
              <a:t>г.</a:t>
            </a:r>
          </a:p>
          <a:p>
            <a:pPr fontAlgn="base"/>
            <a:r>
              <a:rPr lang="ru-RU" sz="3600" b="1" i="1" dirty="0" smtClean="0">
                <a:solidFill>
                  <a:srgbClr val="7030A0"/>
                </a:solidFill>
              </a:rPr>
              <a:t>2 </a:t>
            </a:r>
            <a:r>
              <a:rPr lang="ru-RU" sz="3600" b="1" i="1" dirty="0">
                <a:solidFill>
                  <a:srgbClr val="7030A0"/>
                </a:solidFill>
              </a:rPr>
              <a:t>февраля </a:t>
            </a:r>
            <a:r>
              <a:rPr lang="ru-RU" sz="3600" b="1" i="1" dirty="0" smtClean="0">
                <a:solidFill>
                  <a:srgbClr val="7030A0"/>
                </a:solidFill>
              </a:rPr>
              <a:t>2022 </a:t>
            </a:r>
            <a:r>
              <a:rPr lang="ru-RU" sz="3600" b="1" i="1" dirty="0">
                <a:solidFill>
                  <a:srgbClr val="7030A0"/>
                </a:solidFill>
              </a:rPr>
              <a:t>г.</a:t>
            </a:r>
          </a:p>
          <a:p>
            <a:pPr fontAlgn="base"/>
            <a:r>
              <a:rPr lang="ru-RU" sz="3600" b="1" i="1" dirty="0" smtClean="0">
                <a:solidFill>
                  <a:srgbClr val="7030A0"/>
                </a:solidFill>
              </a:rPr>
              <a:t>4 </a:t>
            </a:r>
            <a:r>
              <a:rPr lang="ru-RU" sz="3600" b="1" i="1" dirty="0">
                <a:solidFill>
                  <a:srgbClr val="7030A0"/>
                </a:solidFill>
              </a:rPr>
              <a:t>мая </a:t>
            </a:r>
            <a:r>
              <a:rPr lang="ru-RU" sz="3600" b="1" i="1" dirty="0" smtClean="0">
                <a:solidFill>
                  <a:srgbClr val="7030A0"/>
                </a:solidFill>
              </a:rPr>
              <a:t>2022 </a:t>
            </a:r>
            <a:r>
              <a:rPr lang="ru-RU" sz="3600" b="1" i="1" dirty="0">
                <a:solidFill>
                  <a:srgbClr val="7030A0"/>
                </a:solidFill>
              </a:rPr>
              <a:t>г.</a:t>
            </a:r>
          </a:p>
          <a:p>
            <a:endParaRPr lang="ru-RU" sz="3600" dirty="0"/>
          </a:p>
        </p:txBody>
      </p:sp>
      <p:pic>
        <p:nvPicPr>
          <p:cNvPr id="4" name="Picture 2" descr="https://ds04.infourok.ru/uploads/ex/089d/0004c38c-04e1801f/hello_html_m47255e3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354" y="3140968"/>
            <a:ext cx="4156993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595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88640"/>
            <a:ext cx="8352928" cy="63367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>
                <a:solidFill>
                  <a:srgbClr val="7030A0"/>
                </a:solidFill>
              </a:rPr>
              <a:t>КРИТЕРИЙ №3 </a:t>
            </a:r>
            <a:r>
              <a:rPr lang="ru-RU" sz="2400" b="1" dirty="0" smtClean="0">
                <a:solidFill>
                  <a:srgbClr val="7030A0"/>
                </a:solidFill>
              </a:rPr>
              <a:t/>
            </a:r>
            <a:br>
              <a:rPr lang="ru-RU" sz="2400" b="1" dirty="0" smtClean="0">
                <a:solidFill>
                  <a:srgbClr val="7030A0"/>
                </a:solidFill>
              </a:rPr>
            </a:br>
            <a:r>
              <a:rPr lang="ru-RU" sz="2400" b="1" dirty="0" smtClean="0">
                <a:solidFill>
                  <a:srgbClr val="7030A0"/>
                </a:solidFill>
              </a:rPr>
              <a:t>«</a:t>
            </a:r>
            <a:r>
              <a:rPr lang="ru-RU" sz="2400" b="1" dirty="0">
                <a:solidFill>
                  <a:srgbClr val="7030A0"/>
                </a:solidFill>
              </a:rPr>
              <a:t>КОМПОЗИЦИЯ И ЛОГИКА РАССУЖДЕНИЯ»</a:t>
            </a:r>
            <a:r>
              <a:rPr lang="ru-RU" dirty="0">
                <a:solidFill>
                  <a:srgbClr val="FF0000"/>
                </a:solidFill>
              </a:rPr>
              <a:t> </a:t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i="1" dirty="0"/>
              <a:t>Данный критерий нацеливает на проверку умения логично выстраивать рассуждение на предложенную тему. Участник должен выдерживать соотношение между тезисом и доказательствами.</a:t>
            </a:r>
            <a:r>
              <a:rPr lang="ru-RU" dirty="0"/>
              <a:t> </a:t>
            </a:r>
            <a:br>
              <a:rPr lang="ru-RU" dirty="0"/>
            </a:br>
            <a:r>
              <a:rPr lang="ru-RU" dirty="0"/>
              <a:t>«Незачёт» ставится при условии, если грубые логические нарушения мешают пониманию смысла сказанного или отсутствует </a:t>
            </a:r>
            <a:r>
              <a:rPr lang="ru-RU" dirty="0" err="1"/>
              <a:t>тезисно</a:t>
            </a:r>
            <a:r>
              <a:rPr lang="ru-RU" dirty="0"/>
              <a:t>-доказательная часть. Во всех остальных случаях выставляется «зачёт». </a:t>
            </a:r>
          </a:p>
        </p:txBody>
      </p:sp>
      <p:pic>
        <p:nvPicPr>
          <p:cNvPr id="4" name="Picture 4" descr="http://buzuluk-school3.ucoz.ru/2016-2/image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570" y="86580"/>
            <a:ext cx="1182933" cy="1184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391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332656"/>
            <a:ext cx="8424936" cy="5976664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sz="2600" b="1" dirty="0">
                <a:solidFill>
                  <a:srgbClr val="7030A0"/>
                </a:solidFill>
              </a:rPr>
              <a:t>КРИТЕРИЙ №4 </a:t>
            </a:r>
            <a:r>
              <a:rPr lang="ru-RU" sz="2600" b="1" dirty="0" smtClean="0">
                <a:solidFill>
                  <a:srgbClr val="7030A0"/>
                </a:solidFill>
              </a:rPr>
              <a:t/>
            </a:r>
            <a:br>
              <a:rPr lang="ru-RU" sz="2600" b="1" dirty="0" smtClean="0">
                <a:solidFill>
                  <a:srgbClr val="7030A0"/>
                </a:solidFill>
              </a:rPr>
            </a:br>
            <a:r>
              <a:rPr lang="ru-RU" sz="2600" b="1" dirty="0" smtClean="0">
                <a:solidFill>
                  <a:srgbClr val="7030A0"/>
                </a:solidFill>
              </a:rPr>
              <a:t>«</a:t>
            </a:r>
            <a:r>
              <a:rPr lang="ru-RU" sz="2600" b="1" dirty="0">
                <a:solidFill>
                  <a:srgbClr val="7030A0"/>
                </a:solidFill>
              </a:rPr>
              <a:t>КАЧЕСТВО ПИСЬМЕННОЙ РЕЧИ»</a:t>
            </a:r>
            <a:r>
              <a:rPr lang="ru-RU" sz="3000" dirty="0">
                <a:solidFill>
                  <a:srgbClr val="FF0000"/>
                </a:solidFill>
              </a:rPr>
              <a:t> </a:t>
            </a:r>
            <a:br>
              <a:rPr lang="ru-RU" sz="3000" dirty="0">
                <a:solidFill>
                  <a:srgbClr val="FF0000"/>
                </a:solidFill>
              </a:rPr>
            </a:br>
            <a:r>
              <a:rPr lang="ru-RU" i="1" dirty="0"/>
              <a:t>Данный критерий нацеливает на проверку речевого оформления текста сочинения. </a:t>
            </a:r>
            <a:br>
              <a:rPr lang="ru-RU" i="1" dirty="0"/>
            </a:br>
            <a:r>
              <a:rPr lang="ru-RU" i="1" dirty="0"/>
              <a:t>Участник должен точно выражать мысли, используя разнообразную лексику и различные грамматические конструкции, при необходимости уместно употреблять термины.</a:t>
            </a:r>
            <a:r>
              <a:rPr lang="ru-RU" dirty="0"/>
              <a:t> </a:t>
            </a:r>
            <a:br>
              <a:rPr lang="ru-RU" dirty="0"/>
            </a:br>
            <a:r>
              <a:rPr lang="ru-RU" dirty="0"/>
              <a:t>«Незачёт» ставится при условии, если низкое качество речи (в том числе речевые ошибки) существенно затрудняет понимание смысла сочинения. Во всех остальных случаях выставляется «зачёт». </a:t>
            </a:r>
          </a:p>
        </p:txBody>
      </p:sp>
      <p:pic>
        <p:nvPicPr>
          <p:cNvPr id="4" name="Picture 4" descr="http://buzuluk-school3.ucoz.ru/2016-2/image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570" y="86580"/>
            <a:ext cx="1182933" cy="1184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252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04664"/>
            <a:ext cx="8352928" cy="5832648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b="1" dirty="0">
                <a:solidFill>
                  <a:srgbClr val="7030A0"/>
                </a:solidFill>
              </a:rPr>
              <a:t>КРИТЕРИЙ №5 «ГРАМОТНОСТЬ»</a:t>
            </a:r>
            <a:r>
              <a:rPr lang="ru-RU" sz="2800" dirty="0">
                <a:solidFill>
                  <a:srgbClr val="7030A0"/>
                </a:solidFill>
              </a:rPr>
              <a:t> </a:t>
            </a:r>
            <a:r>
              <a:rPr lang="ru-RU" dirty="0">
                <a:solidFill>
                  <a:srgbClr val="7030A0"/>
                </a:solidFill>
              </a:rPr>
              <a:t/>
            </a:r>
            <a:br>
              <a:rPr lang="ru-RU" dirty="0">
                <a:solidFill>
                  <a:srgbClr val="7030A0"/>
                </a:solidFill>
              </a:rPr>
            </a:br>
            <a:endParaRPr lang="ru-RU" dirty="0" smtClean="0">
              <a:solidFill>
                <a:srgbClr val="7030A0"/>
              </a:solidFill>
            </a:endParaRPr>
          </a:p>
          <a:p>
            <a:pPr marL="0" indent="0" algn="ctr">
              <a:buNone/>
            </a:pPr>
            <a:r>
              <a:rPr lang="ru-RU" i="1" dirty="0" smtClean="0"/>
              <a:t>Данный </a:t>
            </a:r>
            <a:r>
              <a:rPr lang="ru-RU" i="1" dirty="0"/>
              <a:t>критерий позволяет оценить грамотность выпускника.</a:t>
            </a:r>
            <a:r>
              <a:rPr lang="ru-RU" dirty="0"/>
              <a:t> </a:t>
            </a:r>
            <a:br>
              <a:rPr lang="ru-RU" dirty="0"/>
            </a:br>
            <a:r>
              <a:rPr lang="ru-RU" dirty="0"/>
              <a:t>«Незачёт» ставится при условии, если на 100 слов приходится в сумме более пяти ошибок: грамматических, орфографических, пунктуационных. </a:t>
            </a:r>
            <a:br>
              <a:rPr lang="ru-RU" dirty="0"/>
            </a:br>
            <a:endParaRPr lang="ru-RU" dirty="0"/>
          </a:p>
        </p:txBody>
      </p:sp>
      <p:pic>
        <p:nvPicPr>
          <p:cNvPr id="4" name="Picture 4" descr="http://buzuluk-school3.ucoz.ru/2016-2/image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570" y="86580"/>
            <a:ext cx="1182933" cy="1184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ds04.infourok.ru/uploads/ex/089d/0004c38c-04e1801f/hello_html_m47255e3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077072"/>
            <a:ext cx="3212222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040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Итоговое сочинение оценивается зачётом, если:</a:t>
            </a:r>
            <a:r>
              <a:rPr lang="ru-RU" dirty="0"/>
              <a:t> </a:t>
            </a:r>
            <a:br>
              <a:rPr lang="ru-RU" dirty="0"/>
            </a:br>
            <a:r>
              <a:rPr lang="ru-RU" dirty="0"/>
              <a:t>● Получен «зачёт» по Критерию №1. </a:t>
            </a:r>
            <a:br>
              <a:rPr lang="ru-RU" dirty="0"/>
            </a:br>
            <a:r>
              <a:rPr lang="ru-RU" dirty="0"/>
              <a:t>● Получен «зачёт» по Критерию №2. </a:t>
            </a:r>
            <a:br>
              <a:rPr lang="ru-RU" dirty="0"/>
            </a:br>
            <a:r>
              <a:rPr lang="ru-RU" dirty="0"/>
              <a:t>● Получен «зачёт» по одному из Критериев №3-5. </a:t>
            </a:r>
            <a:br>
              <a:rPr lang="ru-RU" dirty="0"/>
            </a:br>
            <a:r>
              <a:rPr lang="ru-RU" dirty="0"/>
              <a:t>● В сочинении не менее 250 слов. </a:t>
            </a:r>
            <a:br>
              <a:rPr lang="ru-RU" dirty="0"/>
            </a:br>
            <a:r>
              <a:rPr lang="ru-RU" dirty="0"/>
              <a:t>● Сочинение не списано. </a:t>
            </a:r>
          </a:p>
        </p:txBody>
      </p:sp>
      <p:pic>
        <p:nvPicPr>
          <p:cNvPr id="4" name="Picture 2" descr="http://gi-wom.ru/wp-content/uploads/2017/12/6924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60648"/>
            <a:ext cx="172819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245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Прямоугольник 13"/>
          <p:cNvSpPr>
            <a:spLocks noGrp="1" noChangeArrowheads="1"/>
          </p:cNvSpPr>
          <p:nvPr>
            <p:ph type="title"/>
          </p:nvPr>
        </p:nvSpPr>
        <p:spPr>
          <a:xfrm>
            <a:off x="228600" y="609600"/>
            <a:ext cx="8915400" cy="381000"/>
          </a:xfrm>
          <a:noFill/>
        </p:spPr>
        <p:txBody>
          <a:bodyPr>
            <a:normAutofit fontScale="90000"/>
          </a:bodyPr>
          <a:lstStyle/>
          <a:p>
            <a:pPr eaLnBrk="1" hangingPunct="1">
              <a:spcBef>
                <a:spcPts val="600"/>
              </a:spcBef>
            </a:pPr>
            <a:r>
              <a:rPr lang="ru-RU" altLang="ru-RU" sz="2800" dirty="0" smtClean="0"/>
              <a:t>Заполнение копии бланка регистрации ответственными</a:t>
            </a:r>
          </a:p>
        </p:txBody>
      </p:sp>
      <p:pic>
        <p:nvPicPr>
          <p:cNvPr id="22531" name="Picture 1" descr="C:\Users\СмирноваТА\Desktop\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39624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Прямоугольник 5"/>
          <p:cNvSpPr>
            <a:spLocks noChangeArrowheads="1"/>
          </p:cNvSpPr>
          <p:nvPr/>
        </p:nvSpPr>
        <p:spPr bwMode="auto">
          <a:xfrm>
            <a:off x="4267200" y="1371600"/>
            <a:ext cx="457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ru-RU" altLang="ru-RU" b="1">
                <a:solidFill>
                  <a:srgbClr val="35688B"/>
                </a:solidFill>
                <a:latin typeface="Garamond" pitchFamily="18" charset="0"/>
              </a:rPr>
              <a:t>БЛАНКИ ДОЛЖНЫ БЫТЬ ЗАПОЛНЕНЫ </a:t>
            </a:r>
          </a:p>
          <a:p>
            <a:pPr algn="ctr" eaLnBrk="1" hangingPunct="1"/>
            <a:r>
              <a:rPr lang="ru-RU" altLang="ru-RU" b="1">
                <a:solidFill>
                  <a:srgbClr val="35688B"/>
                </a:solidFill>
                <a:latin typeface="Garamond" pitchFamily="18" charset="0"/>
              </a:rPr>
              <a:t>ЧЕРНОЙ ГЕЛЕВОЙ РУЧКОЙ</a:t>
            </a:r>
            <a:endParaRPr lang="ru-RU" altLang="ru-RU"/>
          </a:p>
        </p:txBody>
      </p:sp>
      <p:pic>
        <p:nvPicPr>
          <p:cNvPr id="22533" name="Picture 6" descr="C:\Users\СмирноваТА\Desktop\99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124200"/>
            <a:ext cx="52578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1149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Прямоугольник 16"/>
          <p:cNvSpPr>
            <a:spLocks noGrp="1" noChangeArrowheads="1"/>
          </p:cNvSpPr>
          <p:nvPr>
            <p:ph type="title"/>
          </p:nvPr>
        </p:nvSpPr>
        <p:spPr>
          <a:xfrm>
            <a:off x="609600" y="762000"/>
            <a:ext cx="8305800" cy="685800"/>
          </a:xfrm>
          <a:noFill/>
        </p:spPr>
        <p:txBody>
          <a:bodyPr>
            <a:normAutofit fontScale="90000"/>
          </a:bodyPr>
          <a:lstStyle/>
          <a:p>
            <a:pPr eaLnBrk="1" hangingPunct="1">
              <a:spcBef>
                <a:spcPts val="600"/>
              </a:spcBef>
            </a:pPr>
            <a:r>
              <a:rPr lang="ru-RU" altLang="ru-RU" sz="2800" dirty="0" smtClean="0"/>
              <a:t>Обработка бланков итогового сочинения (изложения)</a:t>
            </a:r>
          </a:p>
        </p:txBody>
      </p:sp>
      <p:sp>
        <p:nvSpPr>
          <p:cNvPr id="23555" name="Прямоугольник 15"/>
          <p:cNvSpPr>
            <a:spLocks noChangeArrowheads="1"/>
          </p:cNvSpPr>
          <p:nvPr/>
        </p:nvSpPr>
        <p:spPr bwMode="auto">
          <a:xfrm>
            <a:off x="609600" y="1676400"/>
            <a:ext cx="8139113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57188" lvl="2" indent="-342900" algn="just" eaLnBrk="1" hangingPunct="1">
              <a:spcAft>
                <a:spcPts val="1200"/>
              </a:spcAft>
              <a:buSzPct val="150000"/>
              <a:buFont typeface="Wingdings" pitchFamily="2" charset="2"/>
              <a:buChar char="q"/>
            </a:pPr>
            <a:r>
              <a:rPr lang="ru-RU" altLang="ru-RU" sz="2000" dirty="0"/>
              <a:t>Сканирование оригиналов бланков с внесенными результатами проверки проводится на региональном уровне в  региональном центре обработки информации (РЦОИ)</a:t>
            </a:r>
          </a:p>
          <a:p>
            <a:pPr marL="357188" lvl="2" indent="-342900" algn="just" eaLnBrk="1" hangingPunct="1">
              <a:spcAft>
                <a:spcPts val="1200"/>
              </a:spcAft>
              <a:buSzPct val="150000"/>
              <a:buFont typeface="Wingdings" pitchFamily="2" charset="2"/>
              <a:buChar char="q"/>
            </a:pPr>
            <a:r>
              <a:rPr lang="ru-RU" altLang="ru-RU" sz="2000" dirty="0"/>
              <a:t>Обработка полученных изображений бланков осуществляется в РЦОИ посредством специализированного программного комплекса</a:t>
            </a:r>
          </a:p>
          <a:p>
            <a:pPr marL="357188" lvl="2" indent="-342900" algn="just" eaLnBrk="1" hangingPunct="1">
              <a:spcAft>
                <a:spcPts val="1200"/>
              </a:spcAft>
              <a:buSzPct val="150000"/>
              <a:buFont typeface="Wingdings" pitchFamily="2" charset="2"/>
              <a:buChar char="q"/>
            </a:pPr>
            <a:r>
              <a:rPr lang="ru-RU" altLang="ru-RU" sz="2000" dirty="0"/>
              <a:t>После обработки сведения о результатах вносятся в РИС, а затем в ФИС</a:t>
            </a:r>
          </a:p>
          <a:p>
            <a:pPr marL="357188" lvl="2" indent="-342900" algn="just" eaLnBrk="1" hangingPunct="1">
              <a:spcAft>
                <a:spcPts val="1200"/>
              </a:spcAft>
              <a:buSzPct val="150000"/>
              <a:buFont typeface="Wingdings" pitchFamily="2" charset="2"/>
              <a:buChar char="q"/>
            </a:pPr>
            <a:r>
              <a:rPr lang="ru-RU" altLang="ru-RU" sz="2000" dirty="0"/>
              <a:t>Темы итогового сочинения и образы оригиналов  бланков итогового сочинения участников доступны образовательным организациям высшего образования через ФИС ГИА и Приема</a:t>
            </a:r>
          </a:p>
          <a:p>
            <a:pPr marL="357188" lvl="2" indent="-342900" algn="just" eaLnBrk="1" hangingPunct="1">
              <a:spcAft>
                <a:spcPts val="1200"/>
              </a:spcAft>
              <a:buSzPct val="150000"/>
              <a:buFont typeface="Wingdings" pitchFamily="2" charset="2"/>
              <a:buChar char="q"/>
            </a:pPr>
            <a:r>
              <a:rPr lang="ru-RU" altLang="ru-RU" sz="2000" dirty="0"/>
              <a:t>Срок действия итогового сочинения - </a:t>
            </a:r>
            <a:r>
              <a:rPr lang="ru-RU" altLang="ru-RU" sz="2400" dirty="0"/>
              <a:t>четыре года, следующих за годом получения </a:t>
            </a:r>
            <a:r>
              <a:rPr lang="ru-RU" altLang="ru-RU" sz="2400" dirty="0" smtClean="0"/>
              <a:t>результата (при поступлении в ВУЗы)</a:t>
            </a:r>
          </a:p>
          <a:p>
            <a:pPr marL="14288" lvl="2" algn="just" eaLnBrk="1" hangingPunct="1">
              <a:spcAft>
                <a:spcPts val="1200"/>
              </a:spcAft>
              <a:buSzPct val="150000"/>
            </a:pPr>
            <a:r>
              <a:rPr lang="ru-RU" altLang="ru-RU" sz="2400" dirty="0" smtClean="0"/>
              <a:t>	Как допуск к ЕГЭ - бессрочно</a:t>
            </a:r>
            <a:endParaRPr lang="ru-RU" altLang="ru-RU" sz="2400" dirty="0"/>
          </a:p>
          <a:p>
            <a:pPr marL="357188" lvl="2" indent="-342900" algn="just" eaLnBrk="1" hangingPunct="1">
              <a:spcAft>
                <a:spcPts val="1200"/>
              </a:spcAft>
              <a:buSzPct val="150000"/>
              <a:buFont typeface="Wingdings" pitchFamily="2" charset="2"/>
              <a:buChar char="q"/>
            </a:pPr>
            <a:endParaRPr lang="ru-RU" altLang="ru-RU" sz="2000" dirty="0"/>
          </a:p>
        </p:txBody>
      </p:sp>
    </p:spTree>
    <p:extLst>
      <p:ext uri="{BB962C8B-B14F-4D97-AF65-F5344CB8AC3E}">
        <p14:creationId xmlns:p14="http://schemas.microsoft.com/office/powerpoint/2010/main" val="251506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075240" cy="53752"/>
          </a:xfrm>
        </p:spPr>
        <p:txBody>
          <a:bodyPr>
            <a:normAutofit fontScale="90000"/>
          </a:bodyPr>
          <a:lstStyle/>
          <a:p>
            <a:r>
              <a:rPr lang="ru-RU" altLang="ru-RU" sz="2800" dirty="0" smtClean="0"/>
              <a:t>Повторный допуск к написанию итогового сочинения (изложения)</a:t>
            </a:r>
            <a:r>
              <a:rPr lang="ru-RU" altLang="ru-RU" dirty="0" smtClean="0"/>
              <a:t/>
            </a:r>
            <a:br>
              <a:rPr lang="ru-RU" altLang="ru-RU" dirty="0" smtClean="0"/>
            </a:br>
            <a:r>
              <a:rPr lang="ru-RU" altLang="ru-RU" dirty="0" smtClean="0"/>
              <a:t> </a:t>
            </a:r>
            <a:br>
              <a:rPr lang="ru-RU" altLang="ru-RU" dirty="0" smtClean="0"/>
            </a:br>
            <a:endParaRPr lang="ru-RU" altLang="ru-RU" dirty="0" smtClean="0"/>
          </a:p>
        </p:txBody>
      </p:sp>
      <p:sp>
        <p:nvSpPr>
          <p:cNvPr id="24579" name="TextBox 11"/>
          <p:cNvSpPr txBox="1">
            <a:spLocks noChangeArrowheads="1"/>
          </p:cNvSpPr>
          <p:nvPr/>
        </p:nvSpPr>
        <p:spPr bwMode="auto">
          <a:xfrm>
            <a:off x="251520" y="1447800"/>
            <a:ext cx="8712968" cy="59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ru-RU" altLang="ru-RU" sz="1400" dirty="0"/>
              <a:t> </a:t>
            </a:r>
            <a:r>
              <a:rPr lang="ru-RU" altLang="ru-RU" sz="2000" dirty="0"/>
              <a:t>Повторно допускаются к написанию итогового сочинения (изложения) в сроки, установленные расписанием проведения итогового сочинения (изложения):</a:t>
            </a:r>
          </a:p>
          <a:p>
            <a:pPr algn="just" eaLnBrk="1" hangingPunct="1"/>
            <a:r>
              <a:rPr lang="ru-RU" altLang="ru-RU" sz="2000" dirty="0"/>
              <a:t>- обучающиеся, получившие по итоговому сочинению (изложению) неудовлетворительный результат («</a:t>
            </a:r>
            <a:r>
              <a:rPr lang="ru-RU" altLang="ru-RU" sz="2000" b="1" dirty="0">
                <a:solidFill>
                  <a:schemeClr val="accent2"/>
                </a:solidFill>
              </a:rPr>
              <a:t>незачёт</a:t>
            </a:r>
            <a:r>
              <a:rPr lang="ru-RU" altLang="ru-RU" sz="2000" dirty="0"/>
              <a:t>»);</a:t>
            </a:r>
          </a:p>
          <a:p>
            <a:pPr algn="just" eaLnBrk="1" hangingPunct="1"/>
            <a:r>
              <a:rPr lang="ru-RU" altLang="ru-RU" sz="2000" dirty="0"/>
              <a:t>- обучающиеся, выпускники прошлых лет, </a:t>
            </a:r>
            <a:r>
              <a:rPr lang="ru-RU" altLang="ru-RU" sz="2000" b="1" dirty="0">
                <a:solidFill>
                  <a:schemeClr val="accent2"/>
                </a:solidFill>
              </a:rPr>
              <a:t>не явившиеся </a:t>
            </a:r>
            <a:r>
              <a:rPr lang="ru-RU" altLang="ru-RU" sz="2000" dirty="0"/>
              <a:t>на итоговое сочинение (изложение) </a:t>
            </a:r>
            <a:r>
              <a:rPr lang="ru-RU" altLang="ru-RU" sz="2000" b="1" dirty="0">
                <a:solidFill>
                  <a:schemeClr val="accent2"/>
                </a:solidFill>
              </a:rPr>
              <a:t>по уважительным причинам </a:t>
            </a:r>
            <a:r>
              <a:rPr lang="ru-RU" altLang="ru-RU" sz="2000" dirty="0"/>
              <a:t>(болезнь или иные обстоятельства, подтверждённые документально);</a:t>
            </a:r>
          </a:p>
          <a:p>
            <a:pPr algn="just" eaLnBrk="1" hangingPunct="1">
              <a:buFontTx/>
              <a:buChar char="-"/>
            </a:pPr>
            <a:r>
              <a:rPr lang="ru-RU" altLang="ru-RU" sz="2000" dirty="0"/>
              <a:t> обучающиеся, выпускники прошлых лет, </a:t>
            </a:r>
            <a:r>
              <a:rPr lang="ru-RU" altLang="ru-RU" sz="2000" b="1" dirty="0">
                <a:solidFill>
                  <a:schemeClr val="accent2"/>
                </a:solidFill>
              </a:rPr>
              <a:t>не завершившие </a:t>
            </a:r>
            <a:r>
              <a:rPr lang="ru-RU" altLang="ru-RU" sz="2000" dirty="0"/>
              <a:t>сдачу итогового сочинения (изложения) </a:t>
            </a:r>
            <a:r>
              <a:rPr lang="ru-RU" altLang="ru-RU" sz="2000" b="1" dirty="0">
                <a:solidFill>
                  <a:schemeClr val="accent2"/>
                </a:solidFill>
              </a:rPr>
              <a:t>по уважительным причинам </a:t>
            </a:r>
            <a:r>
              <a:rPr lang="ru-RU" altLang="ru-RU" sz="2000" dirty="0"/>
              <a:t>(болезнь или иные обстоятельства, подтверждённые документально</a:t>
            </a:r>
            <a:r>
              <a:rPr lang="ru-RU" altLang="ru-RU" sz="2000" dirty="0" smtClean="0"/>
              <a:t>).</a:t>
            </a:r>
          </a:p>
          <a:p>
            <a:pPr algn="just">
              <a:buFontTx/>
              <a:buChar char="-"/>
            </a:pPr>
            <a:r>
              <a:rPr lang="ru-RU" altLang="ru-RU" sz="2000" dirty="0"/>
              <a:t>обучающиеся, выпускники прошлых лет, </a:t>
            </a:r>
            <a:r>
              <a:rPr lang="ru-RU" altLang="ru-RU" sz="2000" b="1" dirty="0">
                <a:solidFill>
                  <a:schemeClr val="accent2"/>
                </a:solidFill>
              </a:rPr>
              <a:t>не завершившие </a:t>
            </a:r>
            <a:r>
              <a:rPr lang="ru-RU" altLang="ru-RU" sz="2000" dirty="0"/>
              <a:t>сдачу итогового сочинения (изложения</a:t>
            </a:r>
            <a:r>
              <a:rPr lang="ru-RU" altLang="ru-RU" sz="2000" dirty="0" smtClean="0"/>
              <a:t>) в связи с </a:t>
            </a:r>
            <a:r>
              <a:rPr lang="ru-RU" altLang="ru-RU" sz="2000" dirty="0" smtClean="0">
                <a:solidFill>
                  <a:srgbClr val="C00000"/>
                </a:solidFill>
              </a:rPr>
              <a:t>удалением </a:t>
            </a:r>
            <a:r>
              <a:rPr lang="ru-RU" altLang="ru-RU" sz="2000" dirty="0" smtClean="0"/>
              <a:t>за нарушение Порядка проведения ИС.</a:t>
            </a:r>
            <a:endParaRPr lang="ru-RU" altLang="ru-RU" sz="2000" dirty="0"/>
          </a:p>
          <a:p>
            <a:pPr algn="just" eaLnBrk="1" hangingPunct="1"/>
            <a:r>
              <a:rPr lang="ru-RU" altLang="ru-RU" sz="2000" b="1" dirty="0">
                <a:solidFill>
                  <a:schemeClr val="accent2"/>
                </a:solidFill>
              </a:rPr>
              <a:t>Выпускники прошлых лет </a:t>
            </a:r>
            <a:r>
              <a:rPr lang="ru-RU" altLang="ru-RU" sz="2000" dirty="0"/>
              <a:t>при получении неудовлетворительного результата «незачёт» к повторному написанию итогового сочинения не допускаются, </a:t>
            </a:r>
            <a:r>
              <a:rPr lang="ru-RU" altLang="ru-RU" sz="2000" b="1" dirty="0">
                <a:solidFill>
                  <a:schemeClr val="accent2"/>
                </a:solidFill>
              </a:rPr>
              <a:t>за исключением  неявки, досрочного завершения по уважительным причинам, подтверждённым документально</a:t>
            </a:r>
            <a:r>
              <a:rPr lang="ru-RU" altLang="ru-RU" sz="2000" dirty="0"/>
              <a:t>.</a:t>
            </a:r>
          </a:p>
          <a:p>
            <a:pPr eaLnBrk="1" hangingPunct="1"/>
            <a:endParaRPr lang="ru-RU" altLang="ru-RU" sz="2000" dirty="0"/>
          </a:p>
        </p:txBody>
      </p:sp>
    </p:spTree>
    <p:extLst>
      <p:ext uri="{BB962C8B-B14F-4D97-AF65-F5344CB8AC3E}">
        <p14:creationId xmlns:p14="http://schemas.microsoft.com/office/powerpoint/2010/main" val="57354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381000" y="762000"/>
            <a:ext cx="8534400" cy="990600"/>
          </a:xfrm>
        </p:spPr>
        <p:txBody>
          <a:bodyPr>
            <a:normAutofit fontScale="90000"/>
          </a:bodyPr>
          <a:lstStyle/>
          <a:p>
            <a:r>
              <a:rPr lang="ru-RU" altLang="ru-RU" sz="2800" dirty="0" smtClean="0"/>
              <a:t>Регистрация для повторного участия в итоговом сочинении (изложении)</a:t>
            </a:r>
            <a:r>
              <a:rPr lang="ru-RU" altLang="ru-RU" dirty="0" smtClean="0"/>
              <a:t/>
            </a:r>
            <a:br>
              <a:rPr lang="ru-RU" altLang="ru-RU" dirty="0" smtClean="0"/>
            </a:br>
            <a:endParaRPr lang="ru-RU" altLang="ru-RU" dirty="0" smtClean="0"/>
          </a:p>
        </p:txBody>
      </p:sp>
      <p:sp>
        <p:nvSpPr>
          <p:cNvPr id="25603" name="Содержимое 2"/>
          <p:cNvSpPr>
            <a:spLocks noGrp="1"/>
          </p:cNvSpPr>
          <p:nvPr>
            <p:ph idx="1"/>
          </p:nvPr>
        </p:nvSpPr>
        <p:spPr>
          <a:xfrm>
            <a:off x="381000" y="1447800"/>
            <a:ext cx="8534400" cy="4678363"/>
          </a:xfrm>
        </p:spPr>
        <p:txBody>
          <a:bodyPr/>
          <a:lstStyle/>
          <a:p>
            <a:pPr>
              <a:buFontTx/>
              <a:buNone/>
            </a:pPr>
            <a:r>
              <a:rPr lang="ru-RU" altLang="ru-RU" sz="1600" dirty="0" smtClean="0"/>
              <a:t> </a:t>
            </a:r>
          </a:p>
          <a:p>
            <a:pPr algn="just">
              <a:buFontTx/>
              <a:buNone/>
            </a:pPr>
            <a:r>
              <a:rPr lang="ru-RU" altLang="ru-RU" sz="1600" dirty="0" smtClean="0"/>
              <a:t> </a:t>
            </a:r>
            <a:r>
              <a:rPr lang="ru-RU" altLang="ru-RU" sz="1800" b="1" dirty="0" smtClean="0">
                <a:solidFill>
                  <a:schemeClr val="accent2"/>
                </a:solidFill>
              </a:rPr>
              <a:t>Заявление</a:t>
            </a:r>
            <a:r>
              <a:rPr lang="ru-RU" altLang="ru-RU" sz="1800" dirty="0" smtClean="0"/>
              <a:t> о повторном допуске к написанию итогового сочинения (изложения) с приложенными документами, подтверждающими уважительную причину неявки или досрочного завершения, обучающиеся подают в </a:t>
            </a:r>
            <a:r>
              <a:rPr lang="ru-RU" altLang="ru-RU" sz="1800" b="1" dirty="0" smtClean="0">
                <a:solidFill>
                  <a:schemeClr val="accent2"/>
                </a:solidFill>
              </a:rPr>
              <a:t>образовательную организацию</a:t>
            </a:r>
            <a:r>
              <a:rPr lang="ru-RU" altLang="ru-RU" sz="1800" dirty="0" smtClean="0"/>
              <a:t>. Решение о повторном допуске обучающегося принимает педагогический совет образовательной организации. </a:t>
            </a:r>
          </a:p>
          <a:p>
            <a:pPr algn="just">
              <a:buFontTx/>
              <a:buNone/>
            </a:pPr>
            <a:r>
              <a:rPr lang="ru-RU" altLang="ru-RU" sz="1800" b="1" dirty="0" smtClean="0">
                <a:solidFill>
                  <a:schemeClr val="accent2"/>
                </a:solidFill>
              </a:rPr>
              <a:t>Выпускники прошлых лет </a:t>
            </a:r>
            <a:r>
              <a:rPr lang="ru-RU" altLang="ru-RU" sz="1800" dirty="0" smtClean="0"/>
              <a:t>подают заявление с приложенными документами, подтверждающими уважительную причину неявки или досрочного завершения, в </a:t>
            </a:r>
            <a:r>
              <a:rPr lang="ru-RU" altLang="ru-RU" sz="1800" b="1" dirty="0" smtClean="0">
                <a:solidFill>
                  <a:schemeClr val="accent2"/>
                </a:solidFill>
              </a:rPr>
              <a:t>места регистрации</a:t>
            </a:r>
            <a:r>
              <a:rPr lang="ru-RU" altLang="ru-RU" sz="1800" dirty="0" smtClean="0"/>
              <a:t>. Решение о повторном допуске выпускника прошлых лет к написанию итогового сочинения принимается государственной экзаменационной комиссией Ярославской области.</a:t>
            </a:r>
          </a:p>
          <a:p>
            <a:pPr algn="just">
              <a:buFontTx/>
              <a:buNone/>
            </a:pPr>
            <a:r>
              <a:rPr lang="ru-RU" altLang="ru-RU" sz="1800" dirty="0" smtClean="0"/>
              <a:t>Заявления на повторный допуск подаются не позднее чем за 2 недели до проведения  итогового сочинения (изложения).</a:t>
            </a:r>
          </a:p>
          <a:p>
            <a:pPr algn="just">
              <a:buFontTx/>
              <a:buNone/>
            </a:pPr>
            <a:r>
              <a:rPr lang="ru-RU" altLang="ru-RU" sz="1800" dirty="0" smtClean="0"/>
              <a:t> Повторное написание итогового сочинения (изложение) для обучающихся, выпускников прошлых лет  проводится в образовательной организации. </a:t>
            </a:r>
          </a:p>
          <a:p>
            <a:pPr>
              <a:buFontTx/>
              <a:buNone/>
            </a:pPr>
            <a:endParaRPr lang="ru-RU" altLang="ru-RU" sz="1600" dirty="0" smtClean="0"/>
          </a:p>
        </p:txBody>
      </p:sp>
    </p:spTree>
    <p:extLst>
      <p:ext uri="{BB962C8B-B14F-4D97-AF65-F5344CB8AC3E}">
        <p14:creationId xmlns:p14="http://schemas.microsoft.com/office/powerpoint/2010/main" val="231549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10600" cy="1216025"/>
          </a:xfrm>
        </p:spPr>
        <p:txBody>
          <a:bodyPr/>
          <a:lstStyle/>
          <a:p>
            <a:r>
              <a:rPr lang="ru-RU" altLang="ru-RU" sz="2800" dirty="0" smtClean="0"/>
              <a:t>Проведение повторной перепроверки итогового сочинения (изложения)</a:t>
            </a:r>
          </a:p>
        </p:txBody>
      </p:sp>
      <p:sp>
        <p:nvSpPr>
          <p:cNvPr id="70661" name="Содержимое 6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267200"/>
          </a:xfrm>
        </p:spPr>
        <p:txBody>
          <a:bodyPr/>
          <a:lstStyle/>
          <a:p>
            <a:pPr algn="just">
              <a:defRPr/>
            </a:pPr>
            <a:r>
              <a:rPr lang="ru-RU" sz="2000" dirty="0" smtClean="0"/>
              <a:t>В целях предотвращения конфликта интересов и обеспечения объективного оценивания итогового сочинения (изложения) обучающимся при получении </a:t>
            </a:r>
            <a:r>
              <a:rPr lang="ru-RU" sz="2000" b="1" dirty="0" smtClean="0"/>
              <a:t>повторного</a:t>
            </a:r>
            <a:r>
              <a:rPr lang="ru-RU" sz="2000" dirty="0" smtClean="0"/>
              <a:t> неудовлетворительного результата («незачет») за итоговое сочинение (изложение) предоставляется право подать в письменной форме заявление на проверку сданного ими итогового сочинения (изложения) </a:t>
            </a:r>
            <a:r>
              <a:rPr lang="ru-RU" sz="2000" b="1" dirty="0" smtClean="0">
                <a:solidFill>
                  <a:schemeClr val="accent2"/>
                </a:solidFill>
              </a:rPr>
              <a:t>комиссией, сформированной  на муниципальном уровне</a:t>
            </a:r>
            <a:r>
              <a:rPr lang="ru-RU" sz="2000" dirty="0" smtClean="0"/>
              <a:t>.</a:t>
            </a:r>
          </a:p>
          <a:p>
            <a:pPr algn="just">
              <a:defRPr/>
            </a:pPr>
            <a:r>
              <a:rPr lang="ru-RU" sz="2000" dirty="0" smtClean="0"/>
              <a:t>Порядок подачи такого заявления и организацию повторной перепроверки итогового сочинения (изложения) указанной категории обучающихся определяет департамент образования</a:t>
            </a:r>
          </a:p>
          <a:p>
            <a:pPr algn="just">
              <a:defRPr/>
            </a:pPr>
            <a:endParaRPr lang="ru-RU" sz="2000" dirty="0"/>
          </a:p>
          <a:p>
            <a:pPr algn="just">
              <a:defRPr/>
            </a:pPr>
            <a:endParaRPr lang="ru-RU" sz="2000" dirty="0" smtClean="0"/>
          </a:p>
          <a:p>
            <a:pPr marL="0" indent="450850">
              <a:buFont typeface="Wingdings" pitchFamily="2" charset="2"/>
              <a:buNone/>
              <a:defRPr/>
            </a:pPr>
            <a:endParaRPr lang="ru-RU" sz="2000" dirty="0" smtClean="0"/>
          </a:p>
        </p:txBody>
      </p:sp>
    </p:spTree>
    <p:extLst>
      <p:ext uri="{BB962C8B-B14F-4D97-AF65-F5344CB8AC3E}">
        <p14:creationId xmlns:p14="http://schemas.microsoft.com/office/powerpoint/2010/main" val="35307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7030A0"/>
                </a:solidFill>
              </a:rPr>
              <a:t>Интернет-источники</a:t>
            </a:r>
            <a:endParaRPr lang="ru-RU" b="1" i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6997" y="1438763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://4ege.ru</a:t>
            </a:r>
            <a:r>
              <a:rPr lang="en-US" dirty="0" smtClean="0">
                <a:hlinkClick r:id="rId2"/>
              </a:rPr>
              <a:t>/</a:t>
            </a:r>
            <a:endParaRPr lang="ru-RU" dirty="0" smtClean="0"/>
          </a:p>
          <a:p>
            <a:r>
              <a:rPr lang="en-US" dirty="0">
                <a:hlinkClick r:id="rId3"/>
              </a:rPr>
              <a:t>http://fipi.ru</a:t>
            </a:r>
            <a:r>
              <a:rPr lang="en-US" dirty="0" smtClean="0">
                <a:hlinkClick r:id="rId3"/>
              </a:rPr>
              <a:t>/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9971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/>
              <a:t>Тематические </a:t>
            </a:r>
            <a:r>
              <a:rPr lang="ru-RU" sz="3200" dirty="0"/>
              <a:t>направления итогового сочинения </a:t>
            </a:r>
            <a:r>
              <a:rPr lang="ru-RU" sz="3200" b="1" dirty="0"/>
              <a:t>2021/22 </a:t>
            </a:r>
            <a:r>
              <a:rPr lang="ru-RU" sz="3200" dirty="0"/>
              <a:t>учебного года:</a:t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/>
              <a:t>1</a:t>
            </a:r>
            <a:r>
              <a:rPr lang="ru-RU" dirty="0"/>
              <a:t>. Человек путешествующий: дорога в жизни человека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2</a:t>
            </a:r>
            <a:r>
              <a:rPr lang="ru-RU" dirty="0"/>
              <a:t>. Цивилизация и технологии — спасение, вызов или трагедия?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3</a:t>
            </a:r>
            <a:r>
              <a:rPr lang="ru-RU" dirty="0"/>
              <a:t>. Преступление и наказание — вечная тема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4</a:t>
            </a:r>
            <a:r>
              <a:rPr lang="ru-RU" dirty="0"/>
              <a:t>. Книга (музыка, спектакль, фильм) — про меня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5</a:t>
            </a:r>
            <a:r>
              <a:rPr lang="ru-RU" dirty="0"/>
              <a:t>. Кому на Руси жить хорошо? — вопрос гражданина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В </a:t>
            </a:r>
            <a:r>
              <a:rPr lang="ru-RU" dirty="0"/>
              <a:t>соответствии с указанными тематическими направлениями </a:t>
            </a:r>
            <a:r>
              <a:rPr lang="ru-RU" dirty="0" err="1"/>
              <a:t>Рособрнадзор</a:t>
            </a:r>
            <a:r>
              <a:rPr lang="ru-RU" dirty="0"/>
              <a:t> организует разработку закрытого перечня тем итогового сочинения и проводит их комплектацию по часовым поясам. Комплект будет включать пять тем сочинений из закрытого перечня (по одной теме от каждого общего тематического </a:t>
            </a:r>
            <a:r>
              <a:rPr lang="ru-RU" dirty="0" smtClean="0"/>
              <a:t>направления)</a:t>
            </a:r>
            <a:endParaRPr lang="ru-RU" dirty="0"/>
          </a:p>
        </p:txBody>
      </p:sp>
      <p:pic>
        <p:nvPicPr>
          <p:cNvPr id="2050" name="Picture 2" descr="https://ds04.infourok.ru/uploads/ex/089d/0004c38c-04e1801f/hello_html_m47255e3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298071"/>
            <a:ext cx="2172974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807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рямоугольник 14"/>
          <p:cNvSpPr>
            <a:spLocks noGrp="1" noChangeArrowheads="1"/>
          </p:cNvSpPr>
          <p:nvPr>
            <p:ph type="title"/>
          </p:nvPr>
        </p:nvSpPr>
        <p:spPr>
          <a:xfrm>
            <a:off x="533400" y="533400"/>
            <a:ext cx="8382000" cy="990600"/>
          </a:xfrm>
          <a:noFill/>
        </p:spPr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ru-RU" altLang="ru-RU" sz="2800" dirty="0" smtClean="0"/>
              <a:t>Места регистрации на итоговое сочинение (изложение)</a:t>
            </a:r>
          </a:p>
        </p:txBody>
      </p:sp>
      <p:sp>
        <p:nvSpPr>
          <p:cNvPr id="9219" name="AutoShape 3"/>
          <p:cNvSpPr>
            <a:spLocks noChangeArrowheads="1"/>
          </p:cNvSpPr>
          <p:nvPr/>
        </p:nvSpPr>
        <p:spPr bwMode="auto">
          <a:xfrm>
            <a:off x="914400" y="1447800"/>
            <a:ext cx="1963738" cy="358775"/>
          </a:xfrm>
          <a:prstGeom prst="roundRect">
            <a:avLst>
              <a:gd name="adj" fmla="val 25454"/>
            </a:avLst>
          </a:prstGeom>
          <a:noFill/>
          <a:ln w="25400" algn="ctr">
            <a:solidFill>
              <a:srgbClr val="CC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>
            <a:spAutoFit/>
          </a:bodyPr>
          <a:lstStyle/>
          <a:p>
            <a:pPr algn="ctr" defTabSz="1171575">
              <a:tabLst>
                <a:tab pos="146050" algn="l"/>
              </a:tabLst>
            </a:pPr>
            <a:r>
              <a:rPr lang="ru-RU" altLang="ru-RU" sz="2000"/>
              <a:t>Обучающиеся</a:t>
            </a:r>
          </a:p>
        </p:txBody>
      </p:sp>
      <p:sp>
        <p:nvSpPr>
          <p:cNvPr id="9220" name="AutoShape 3"/>
          <p:cNvSpPr>
            <a:spLocks noChangeArrowheads="1"/>
          </p:cNvSpPr>
          <p:nvPr/>
        </p:nvSpPr>
        <p:spPr bwMode="auto">
          <a:xfrm>
            <a:off x="5257800" y="1524000"/>
            <a:ext cx="3276600" cy="358775"/>
          </a:xfrm>
          <a:prstGeom prst="roundRect">
            <a:avLst>
              <a:gd name="adj" fmla="val 25454"/>
            </a:avLst>
          </a:prstGeom>
          <a:noFill/>
          <a:ln w="25400" algn="ctr">
            <a:solidFill>
              <a:srgbClr val="CC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>
            <a:spAutoFit/>
          </a:bodyPr>
          <a:lstStyle/>
          <a:p>
            <a:pPr algn="ctr" defTabSz="1171575">
              <a:tabLst>
                <a:tab pos="146050" algn="l"/>
              </a:tabLst>
            </a:pPr>
            <a:r>
              <a:rPr lang="ru-RU" altLang="ru-RU" sz="2000"/>
              <a:t>Выпускники прошлых лет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04800" y="1981200"/>
            <a:ext cx="3962400" cy="775121"/>
          </a:xfrm>
          <a:prstGeom prst="rect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 eaLnBrk="1" hangingPunct="1">
              <a:defRPr/>
            </a:pPr>
            <a:r>
              <a:rPr lang="ru-RU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</a:t>
            </a: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ОБРАЗОВАТЕЛЬНАЯ ОРГАНИЗАЦИЯ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4495800" y="1905000"/>
            <a:ext cx="4648199" cy="927521"/>
          </a:xfrm>
          <a:prstGeom prst="rect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eaLnBrk="1" hangingPunct="1">
              <a:defRPr/>
            </a:pPr>
            <a:r>
              <a:rPr lang="ru-RU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</a:t>
            </a: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ОРГАНЫ МЕСТНОГО САМОУПРАВЛЕНИЯ, </a:t>
            </a:r>
            <a:r>
              <a:rPr lang="ru-RU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осуществляющие управление в сфере образования</a:t>
            </a:r>
          </a:p>
          <a:p>
            <a:pPr eaLnBrk="1" hangingPunct="1">
              <a:defRPr/>
            </a:pPr>
            <a:endParaRPr lang="ru-RU" sz="1200" b="1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 eaLnBrk="1" hangingPunct="1">
              <a:defRPr/>
            </a:pPr>
            <a:r>
              <a:rPr lang="ru-RU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(ПРИКРЕПЛЯЮТ  УЧАСТНИКОВ К ОО)</a:t>
            </a:r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9227" name="Rectangle 5"/>
          <p:cNvSpPr txBox="1">
            <a:spLocks noChangeArrowheads="1"/>
          </p:cNvSpPr>
          <p:nvPr/>
        </p:nvSpPr>
        <p:spPr bwMode="auto">
          <a:xfrm>
            <a:off x="533400" y="2667000"/>
            <a:ext cx="830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endParaRPr lang="ru-RU" altLang="ru-RU" sz="2000" b="1">
              <a:solidFill>
                <a:schemeClr val="tx2"/>
              </a:solidFill>
            </a:endParaRPr>
          </a:p>
          <a:p>
            <a:pPr algn="ctr" eaLnBrk="1" hangingPunct="1"/>
            <a:r>
              <a:rPr lang="ru-RU" altLang="ru-RU" sz="2000" b="1">
                <a:solidFill>
                  <a:schemeClr val="tx2"/>
                </a:solidFill>
              </a:rPr>
              <a:t>ЗАЯВЛЕНИЕ  </a:t>
            </a:r>
          </a:p>
          <a:p>
            <a:pPr algn="ctr" eaLnBrk="1" hangingPunct="1"/>
            <a:r>
              <a:rPr lang="ru-RU" altLang="ru-RU" sz="2000" b="1">
                <a:solidFill>
                  <a:schemeClr val="tx2"/>
                </a:solidFill>
              </a:rPr>
              <a:t>участники</a:t>
            </a:r>
            <a:r>
              <a:rPr lang="ru-RU" altLang="ru-RU" sz="2000"/>
              <a:t> подают </a:t>
            </a:r>
            <a:r>
              <a:rPr lang="ru-RU" altLang="ru-RU" sz="2000" u="sng"/>
              <a:t>не позднее, чем за 2 недели</a:t>
            </a:r>
            <a:r>
              <a:rPr lang="ru-RU" altLang="ru-RU" sz="2000"/>
              <a:t> до начала проведения итогового сочинения (изложения)</a:t>
            </a:r>
            <a:r>
              <a:rPr lang="ru-RU" altLang="ru-RU" sz="2000">
                <a:solidFill>
                  <a:schemeClr val="tx2"/>
                </a:solidFill>
              </a:rPr>
              <a:t>,</a:t>
            </a:r>
            <a:r>
              <a:rPr lang="ru-RU" altLang="ru-RU" sz="2000" b="1">
                <a:solidFill>
                  <a:schemeClr val="tx2"/>
                </a:solidFill>
              </a:rPr>
              <a:t> </a:t>
            </a:r>
            <a:r>
              <a:rPr lang="ru-RU" altLang="ru-RU" sz="2000"/>
              <a:t>предоставляют согласие на обработку персональных данных</a:t>
            </a:r>
            <a:r>
              <a:rPr lang="ru-RU" altLang="ru-RU" sz="2800" b="1">
                <a:solidFill>
                  <a:schemeClr val="tx2"/>
                </a:solidFill>
                <a:latin typeface="Arial" charset="0"/>
              </a:rPr>
              <a:t>  </a:t>
            </a:r>
          </a:p>
        </p:txBody>
      </p:sp>
      <p:sp>
        <p:nvSpPr>
          <p:cNvPr id="9228" name="Rectangle 5"/>
          <p:cNvSpPr txBox="1">
            <a:spLocks noChangeArrowheads="1"/>
          </p:cNvSpPr>
          <p:nvPr/>
        </p:nvSpPr>
        <p:spPr bwMode="auto">
          <a:xfrm>
            <a:off x="342900" y="4343400"/>
            <a:ext cx="8305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endParaRPr lang="ru-RU" altLang="ru-RU" sz="2400" b="1">
              <a:solidFill>
                <a:schemeClr val="accent2"/>
              </a:solidFill>
            </a:endParaRPr>
          </a:p>
          <a:p>
            <a:pPr algn="ctr" eaLnBrk="1" hangingPunct="1"/>
            <a:r>
              <a:rPr lang="ru-RU" altLang="ru-RU" sz="2400" b="1">
                <a:solidFill>
                  <a:schemeClr val="accent2"/>
                </a:solidFill>
              </a:rPr>
              <a:t>Места проведения, проверки </a:t>
            </a:r>
          </a:p>
          <a:p>
            <a:pPr algn="ctr" eaLnBrk="1" hangingPunct="1"/>
            <a:r>
              <a:rPr lang="ru-RU" altLang="ru-RU" sz="2400" b="1">
                <a:solidFill>
                  <a:schemeClr val="accent2"/>
                </a:solidFill>
              </a:rPr>
              <a:t>итогового сочинения (изложения) </a:t>
            </a:r>
            <a:r>
              <a:rPr lang="ru-RU" altLang="ru-RU" sz="2400" b="1">
                <a:solidFill>
                  <a:schemeClr val="accent2"/>
                </a:solidFill>
                <a:latin typeface="Arial" charset="0"/>
              </a:rPr>
              <a:t> </a:t>
            </a:r>
          </a:p>
        </p:txBody>
      </p:sp>
      <p:sp>
        <p:nvSpPr>
          <p:cNvPr id="3" name="Прямоугольник 16"/>
          <p:cNvSpPr/>
          <p:nvPr/>
        </p:nvSpPr>
        <p:spPr>
          <a:xfrm>
            <a:off x="2527300" y="5105400"/>
            <a:ext cx="3962400" cy="775121"/>
          </a:xfrm>
          <a:prstGeom prst="rect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 eaLnBrk="1" hangingPunct="1">
              <a:defRPr/>
            </a:pPr>
            <a:r>
              <a:rPr lang="ru-RU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</a:t>
            </a: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ОБРАЗОВАТЕЛЬНЫЕ ОРГАНИЗАЦИИ</a:t>
            </a:r>
          </a:p>
        </p:txBody>
      </p:sp>
    </p:spTree>
    <p:extLst>
      <p:ext uri="{BB962C8B-B14F-4D97-AF65-F5344CB8AC3E}">
        <p14:creationId xmlns:p14="http://schemas.microsoft.com/office/powerpoint/2010/main" val="1983610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32656"/>
            <a:ext cx="8496944" cy="640871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/>
              <a:t>● </a:t>
            </a:r>
            <a:r>
              <a:rPr lang="ru-RU" dirty="0" smtClean="0"/>
              <a:t>Результатом </a:t>
            </a:r>
            <a:r>
              <a:rPr lang="ru-RU" dirty="0"/>
              <a:t>итогового </a:t>
            </a:r>
            <a:r>
              <a:rPr lang="ru-RU" dirty="0" smtClean="0"/>
              <a:t>сочинения является</a:t>
            </a:r>
            <a:r>
              <a:rPr lang="ru-RU" dirty="0"/>
              <a:t> «зачёт» или «незачёт». </a:t>
            </a:r>
            <a:r>
              <a:rPr lang="ru-RU" dirty="0" smtClean="0"/>
              <a:t>К </a:t>
            </a:r>
            <a:r>
              <a:rPr lang="ru-RU" dirty="0"/>
              <a:t>сдаче ЕГЭ допускаются только выпускники, получившие «зачёт». </a:t>
            </a:r>
            <a:br>
              <a:rPr lang="ru-RU" dirty="0"/>
            </a:br>
            <a:r>
              <a:rPr lang="ru-RU" dirty="0"/>
              <a:t>●  Время написания сочинения – </a:t>
            </a:r>
            <a:r>
              <a:rPr lang="ru-RU" b="1" dirty="0"/>
              <a:t>3 часа 55 минут</a:t>
            </a:r>
            <a:r>
              <a:rPr lang="ru-RU" dirty="0"/>
              <a:t>. </a:t>
            </a:r>
            <a:br>
              <a:rPr lang="ru-RU" dirty="0"/>
            </a:br>
            <a:r>
              <a:rPr lang="ru-RU" dirty="0"/>
              <a:t>● Выпускнику разрешается пользоваться </a:t>
            </a:r>
            <a:r>
              <a:rPr lang="ru-RU" b="1" dirty="0"/>
              <a:t>орфографическим словарём</a:t>
            </a:r>
            <a:r>
              <a:rPr lang="ru-RU" dirty="0"/>
              <a:t>, который выдадут в аудитории. </a:t>
            </a:r>
            <a:br>
              <a:rPr lang="ru-RU" dirty="0"/>
            </a:br>
            <a:r>
              <a:rPr lang="ru-RU" dirty="0" smtClean="0"/>
              <a:t>● </a:t>
            </a:r>
            <a:r>
              <a:rPr lang="ru-RU" dirty="0"/>
              <a:t>Итоговое сочинение может учитываться </a:t>
            </a:r>
            <a:r>
              <a:rPr lang="ru-RU" b="1" dirty="0"/>
              <a:t>при приёме </a:t>
            </a:r>
            <a:r>
              <a:rPr lang="ru-RU" b="1" dirty="0" smtClean="0"/>
              <a:t>абитуриентов в ВУЗах</a:t>
            </a:r>
            <a:r>
              <a:rPr lang="ru-RU" dirty="0" smtClean="0"/>
              <a:t>. </a:t>
            </a:r>
            <a:r>
              <a:rPr lang="ru-RU" dirty="0"/>
              <a:t>В этом случае </a:t>
            </a:r>
            <a:r>
              <a:rPr lang="ru-RU" dirty="0" smtClean="0"/>
              <a:t>ВУЗы </a:t>
            </a:r>
            <a:r>
              <a:rPr lang="ru-RU" dirty="0"/>
              <a:t>сами оценят сочинение в баллах. Максимально можно получить </a:t>
            </a:r>
            <a:r>
              <a:rPr lang="ru-RU" b="1" dirty="0"/>
              <a:t>10 баллов</a:t>
            </a:r>
            <a:r>
              <a:rPr lang="ru-RU" dirty="0"/>
              <a:t>, которые прибавятся к баллам ЕГЭ. </a:t>
            </a:r>
            <a:br>
              <a:rPr lang="ru-RU" dirty="0"/>
            </a:br>
            <a:r>
              <a:rPr lang="ru-RU" dirty="0"/>
              <a:t>● Темы сочинений объявят выпускникам в день написания сочинения </a:t>
            </a:r>
            <a:r>
              <a:rPr lang="ru-RU" b="1" dirty="0"/>
              <a:t>в 9.45</a:t>
            </a:r>
            <a:r>
              <a:rPr lang="ru-RU" dirty="0"/>
              <a:t> (за 15 минут до начала работы). В это же время темы будут опубликованы на открытых информационных ресурсах (</a:t>
            </a:r>
            <a:r>
              <a:rPr lang="ru-RU" dirty="0">
                <a:hlinkClick r:id="rId2"/>
              </a:rPr>
              <a:t>ege.edu.ru</a:t>
            </a:r>
            <a:r>
              <a:rPr lang="ru-RU" dirty="0"/>
              <a:t>, </a:t>
            </a:r>
            <a:r>
              <a:rPr lang="ru-RU" dirty="0">
                <a:hlinkClick r:id="rId3"/>
              </a:rPr>
              <a:t>fipi.ru</a:t>
            </a:r>
            <a:r>
              <a:rPr lang="ru-RU" dirty="0"/>
              <a:t>). </a:t>
            </a:r>
          </a:p>
        </p:txBody>
      </p:sp>
      <p:pic>
        <p:nvPicPr>
          <p:cNvPr id="4" name="Picture 4" descr="http://buzuluk-school3.ucoz.ru/2016-2/image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86581"/>
            <a:ext cx="853103" cy="854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298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3"/>
          <p:cNvSpPr>
            <a:spLocks/>
          </p:cNvSpPr>
          <p:nvPr/>
        </p:nvSpPr>
        <p:spPr bwMode="auto">
          <a:xfrm>
            <a:off x="457200" y="685800"/>
            <a:ext cx="8534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ru-RU" altLang="ru-RU" sz="2800" b="1" dirty="0"/>
              <a:t>Лица, привлекаемые к организации и проведению итогового сочинения (изложения)</a:t>
            </a:r>
          </a:p>
        </p:txBody>
      </p:sp>
      <p:sp>
        <p:nvSpPr>
          <p:cNvPr id="11267" name="Объект 4"/>
          <p:cNvSpPr>
            <a:spLocks/>
          </p:cNvSpPr>
          <p:nvPr/>
        </p:nvSpPr>
        <p:spPr bwMode="auto">
          <a:xfrm>
            <a:off x="685800" y="1676400"/>
            <a:ext cx="83058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just">
              <a:spcBef>
                <a:spcPct val="20000"/>
              </a:spcBef>
            </a:pPr>
            <a:r>
              <a:rPr lang="ru-RU" altLang="ru-RU" sz="2000" dirty="0"/>
              <a:t>а) </a:t>
            </a:r>
            <a:r>
              <a:rPr lang="ru-RU" altLang="ru-RU" sz="2000" u="sng" dirty="0"/>
              <a:t>руководитель</a:t>
            </a:r>
            <a:r>
              <a:rPr lang="ru-RU" altLang="ru-RU" sz="2000" dirty="0"/>
              <a:t> образовательной организации или уполномоченное им лицо;</a:t>
            </a:r>
          </a:p>
          <a:p>
            <a:pPr marL="342900" indent="-342900">
              <a:spcBef>
                <a:spcPct val="20000"/>
              </a:spcBef>
            </a:pPr>
            <a:r>
              <a:rPr lang="ru-RU" altLang="ru-RU" sz="2000" dirty="0"/>
              <a:t>б)  </a:t>
            </a:r>
            <a:r>
              <a:rPr lang="ru-RU" altLang="ru-RU" sz="2000" u="sng" dirty="0"/>
              <a:t>технические специалисты</a:t>
            </a:r>
            <a:r>
              <a:rPr lang="ru-RU" altLang="ru-RU" sz="2000" dirty="0"/>
              <a:t>, оказывающие информационно-технологическую помощь руководителю, а также осуществляющие копирование бланков итогового сочинения (изложения);</a:t>
            </a:r>
          </a:p>
          <a:p>
            <a:pPr marL="342900" indent="-342900" algn="just">
              <a:spcBef>
                <a:spcPct val="20000"/>
              </a:spcBef>
            </a:pPr>
            <a:r>
              <a:rPr lang="ru-RU" altLang="ru-RU" sz="2000" dirty="0"/>
              <a:t>в) </a:t>
            </a:r>
            <a:r>
              <a:rPr lang="ru-RU" altLang="ru-RU" sz="2000" u="sng" dirty="0"/>
              <a:t>члены комиссии</a:t>
            </a:r>
            <a:r>
              <a:rPr lang="ru-RU" altLang="ru-RU" sz="2000" dirty="0"/>
              <a:t>, участвующие в организации и проведении итогового сочинения (изложения) (2 в аудитории);</a:t>
            </a:r>
          </a:p>
          <a:p>
            <a:pPr marL="342900" indent="-342900" algn="just">
              <a:spcBef>
                <a:spcPct val="20000"/>
              </a:spcBef>
            </a:pPr>
            <a:r>
              <a:rPr lang="ru-RU" altLang="ru-RU" sz="2000" dirty="0"/>
              <a:t>г) </a:t>
            </a:r>
            <a:r>
              <a:rPr lang="ru-RU" altLang="ru-RU" sz="2000" u="sng" dirty="0"/>
              <a:t>члены (эксперты) комиссии</a:t>
            </a:r>
            <a:r>
              <a:rPr lang="ru-RU" altLang="ru-RU" sz="2000" dirty="0"/>
              <a:t>, участвующие в проверке итогового сочинения (изложения);</a:t>
            </a:r>
          </a:p>
          <a:p>
            <a:pPr marL="342900" indent="-342900" algn="just">
              <a:spcBef>
                <a:spcPct val="20000"/>
              </a:spcBef>
            </a:pPr>
            <a:r>
              <a:rPr lang="ru-RU" altLang="ru-RU" sz="2000" dirty="0"/>
              <a:t>д) </a:t>
            </a:r>
            <a:r>
              <a:rPr lang="ru-RU" altLang="ru-RU" sz="2000" u="sng" dirty="0"/>
              <a:t>медицинские работники, ассистенты</a:t>
            </a:r>
            <a:r>
              <a:rPr lang="ru-RU" altLang="ru-RU" sz="2000" dirty="0"/>
              <a:t>, оказывающие необходимую  помощь участникам с ОВЗ, детям-инвалидам и инвалидам;</a:t>
            </a:r>
          </a:p>
          <a:p>
            <a:pPr marL="342900" indent="-342900" algn="just">
              <a:spcBef>
                <a:spcPct val="20000"/>
              </a:spcBef>
            </a:pPr>
            <a:r>
              <a:rPr lang="ru-RU" altLang="ru-RU" sz="2000" dirty="0"/>
              <a:t>е) </a:t>
            </a:r>
            <a:r>
              <a:rPr lang="ru-RU" altLang="ru-RU" sz="2000" u="sng" dirty="0"/>
              <a:t>дежурные</a:t>
            </a:r>
            <a:r>
              <a:rPr lang="ru-RU" altLang="ru-RU" sz="2000" dirty="0"/>
              <a:t>, контролирующие соблюдение порядка проведения итогового сочинения (изложения) </a:t>
            </a:r>
            <a:r>
              <a:rPr lang="ru-RU" altLang="ru-RU" sz="2000" dirty="0" smtClean="0"/>
              <a:t>(вне </a:t>
            </a:r>
            <a:r>
              <a:rPr lang="ru-RU" altLang="ru-RU" sz="2000" dirty="0"/>
              <a:t>аудиторий )</a:t>
            </a:r>
          </a:p>
        </p:txBody>
      </p:sp>
    </p:spTree>
    <p:extLst>
      <p:ext uri="{BB962C8B-B14F-4D97-AF65-F5344CB8AC3E}">
        <p14:creationId xmlns:p14="http://schemas.microsoft.com/office/powerpoint/2010/main" val="7714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5">
                <a:lumMod val="60000"/>
                <a:lumOff val="4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2" descr="C:\Users\8CE5~1\AppData\Local\Temp\bat13C5.tmp\Без имени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462"/>
          <a:stretch>
            <a:fillRect/>
          </a:stretch>
        </p:blipFill>
        <p:spPr bwMode="auto">
          <a:xfrm>
            <a:off x="19052" y="857250"/>
            <a:ext cx="1878013" cy="1168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2" name="Picture 3" descr="C:\Users\8CE5~1\AppData\Local\Temp\bat808C.tmp\Без имени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38"/>
          <a:stretch>
            <a:fillRect/>
          </a:stretch>
        </p:blipFill>
        <p:spPr bwMode="auto">
          <a:xfrm>
            <a:off x="1763689" y="857250"/>
            <a:ext cx="7380313" cy="7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3" name="Picture 4" descr="C:\Users\8CE5~1\AppData\Local\Temp\bat71CD.tmp\Без имени-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98"/>
          <a:stretch>
            <a:fillRect/>
          </a:stretch>
        </p:blipFill>
        <p:spPr bwMode="auto">
          <a:xfrm>
            <a:off x="0" y="4832749"/>
            <a:ext cx="9144000" cy="1168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5410" name="Rectangle 2"/>
          <p:cNvSpPr>
            <a:spLocks noChangeArrowheads="1"/>
          </p:cNvSpPr>
          <p:nvPr/>
        </p:nvSpPr>
        <p:spPr bwMode="auto">
          <a:xfrm>
            <a:off x="1" y="90118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5411" name="Rectangle 3"/>
          <p:cNvSpPr>
            <a:spLocks noChangeArrowheads="1"/>
          </p:cNvSpPr>
          <p:nvPr/>
        </p:nvSpPr>
        <p:spPr bwMode="auto">
          <a:xfrm>
            <a:off x="179512" y="1616044"/>
            <a:ext cx="8784976" cy="255454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tabLst>
                <a:tab pos="339725" algn="l"/>
              </a:tabLst>
            </a:pPr>
            <a:endParaRPr lang="ru-RU" sz="2000" dirty="0">
              <a:solidFill>
                <a:srgbClr val="0000CC"/>
              </a:solidFill>
              <a:cs typeface="Arial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tabLst>
                <a:tab pos="339725" algn="l"/>
              </a:tabLst>
            </a:pPr>
            <a:r>
              <a:rPr lang="ru-RU" sz="2000" dirty="0">
                <a:solidFill>
                  <a:srgbClr val="002060"/>
                </a:solidFill>
                <a:ea typeface="Times New Roman" pitchFamily="18" charset="0"/>
                <a:cs typeface="Arial" pitchFamily="34" charset="0"/>
              </a:rPr>
              <a:t> вход участников ИС(И) начинается </a:t>
            </a:r>
            <a:r>
              <a:rPr lang="ru-RU" sz="2000" b="1" dirty="0">
                <a:solidFill>
                  <a:srgbClr val="002060"/>
                </a:solidFill>
                <a:ea typeface="Times New Roman" pitchFamily="18" charset="0"/>
                <a:cs typeface="Arial" pitchFamily="34" charset="0"/>
              </a:rPr>
              <a:t>с 9.00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tabLst>
                <a:tab pos="339725" algn="l"/>
              </a:tabLst>
            </a:pPr>
            <a:endParaRPr lang="ru-RU" sz="2000" dirty="0">
              <a:solidFill>
                <a:srgbClr val="002060"/>
              </a:solidFill>
              <a:ea typeface="Times New Roman" pitchFamily="18" charset="0"/>
              <a:cs typeface="Arial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tabLst>
                <a:tab pos="339725" algn="l"/>
              </a:tabLst>
            </a:pPr>
            <a:r>
              <a:rPr lang="ru-RU" sz="2000" dirty="0">
                <a:solidFill>
                  <a:srgbClr val="002060"/>
                </a:solidFill>
                <a:ea typeface="Times New Roman" pitchFamily="18" charset="0"/>
                <a:cs typeface="Arial" pitchFamily="34" charset="0"/>
              </a:rPr>
              <a:t> у</a:t>
            </a:r>
            <a:r>
              <a:rPr lang="ru-RU" sz="2000" dirty="0">
                <a:solidFill>
                  <a:srgbClr val="002060"/>
                </a:solidFill>
                <a:ea typeface="Calibri" pitchFamily="34" charset="0"/>
                <a:cs typeface="Arial" pitchFamily="34" charset="0"/>
              </a:rPr>
              <a:t>частники ИС(И) рассаживаются за рабочие столы в кабинете </a:t>
            </a:r>
            <a:r>
              <a:rPr lang="ru-RU" sz="2000" dirty="0" smtClean="0">
                <a:solidFill>
                  <a:srgbClr val="002060"/>
                </a:solidFill>
                <a:ea typeface="Calibri" pitchFamily="34" charset="0"/>
                <a:cs typeface="Arial" pitchFamily="34" charset="0"/>
              </a:rPr>
              <a:t>(</a:t>
            </a:r>
            <a:r>
              <a:rPr lang="ru-RU" sz="2000" b="1" i="1" dirty="0">
                <a:solidFill>
                  <a:srgbClr val="002060"/>
                </a:solidFill>
                <a:ea typeface="Calibri" pitchFamily="34" charset="0"/>
                <a:cs typeface="Arial" pitchFamily="34" charset="0"/>
              </a:rPr>
              <a:t>по одному человеку за рабочий стол</a:t>
            </a:r>
            <a:r>
              <a:rPr lang="ru-RU" sz="2000" dirty="0">
                <a:solidFill>
                  <a:srgbClr val="002060"/>
                </a:solidFill>
                <a:ea typeface="Calibri" pitchFamily="34" charset="0"/>
                <a:cs typeface="Arial" pitchFamily="34" charset="0"/>
              </a:rPr>
              <a:t>)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tabLst>
                <a:tab pos="339725" algn="l"/>
              </a:tabLst>
            </a:pPr>
            <a:endParaRPr lang="ru-RU" sz="2000" dirty="0">
              <a:solidFill>
                <a:srgbClr val="002060"/>
              </a:solidFill>
              <a:cs typeface="Arial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tabLst>
                <a:tab pos="339725" algn="l"/>
              </a:tabLst>
            </a:pPr>
            <a:r>
              <a:rPr lang="ru-RU" sz="2000" dirty="0">
                <a:solidFill>
                  <a:srgbClr val="002060"/>
                </a:solidFill>
                <a:ea typeface="Calibri" pitchFamily="34" charset="0"/>
                <a:cs typeface="Arial" pitchFamily="34" charset="0"/>
              </a:rPr>
              <a:t> во время проведения ИС(И) в учебном кабинете должны присутствовать не менее </a:t>
            </a:r>
            <a:r>
              <a:rPr lang="ru-RU" sz="2000" b="1" i="1" dirty="0">
                <a:solidFill>
                  <a:srgbClr val="002060"/>
                </a:solidFill>
                <a:ea typeface="Calibri" pitchFamily="34" charset="0"/>
                <a:cs typeface="Arial" pitchFamily="34" charset="0"/>
              </a:rPr>
              <a:t>двух членов комиссии по проведению ИС(И)</a:t>
            </a:r>
            <a:endParaRPr lang="ru-RU" sz="2000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19516" y="1124745"/>
            <a:ext cx="37759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tabLst>
                <a:tab pos="339725" algn="l"/>
              </a:tabLst>
            </a:pPr>
            <a:r>
              <a:rPr lang="ru-RU" sz="2400" b="1" i="1" dirty="0">
                <a:solidFill>
                  <a:srgbClr val="0000CC"/>
                </a:solidFill>
                <a:ea typeface="Calibri" pitchFamily="34" charset="0"/>
                <a:cs typeface="Arial" pitchFamily="34" charset="0"/>
              </a:rPr>
              <a:t>Начало проведения ИС(И)</a:t>
            </a: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79512" y="4215081"/>
            <a:ext cx="8784976" cy="147732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0000CC"/>
                </a:solidFill>
                <a:ea typeface="Times New Roman" pitchFamily="18" charset="0"/>
                <a:cs typeface="Arial" pitchFamily="34" charset="0"/>
              </a:rPr>
              <a:t>Если участник ИС(И) опоздал, он допускается к написанию ИС(И), при этом время окончания написания ИС(И) не продлевается.</a:t>
            </a:r>
            <a:endParaRPr lang="ru-RU" dirty="0">
              <a:solidFill>
                <a:srgbClr val="0000CC"/>
              </a:solidFill>
              <a:cs typeface="Arial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0000CC"/>
                </a:solidFill>
                <a:ea typeface="Times New Roman" pitchFamily="18" charset="0"/>
                <a:cs typeface="Arial" pitchFamily="34" charset="0"/>
              </a:rPr>
              <a:t>Повторный общий инструктаж для опоздавших участников ИС(И) не проводится.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0000CC"/>
                </a:solidFill>
                <a:ea typeface="Times New Roman" pitchFamily="18" charset="0"/>
                <a:cs typeface="Arial" pitchFamily="34" charset="0"/>
              </a:rPr>
              <a:t>Члены комиссии по проведению ИС(И) предоставляют необходимую информацию для заполнения регистрационных полей бланков ИС(И).</a:t>
            </a:r>
            <a:endParaRPr lang="ru-RU" dirty="0">
              <a:solidFill>
                <a:srgbClr val="0000CC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97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TextBox 12"/>
          <p:cNvSpPr txBox="1">
            <a:spLocks noChangeArrowheads="1"/>
          </p:cNvSpPr>
          <p:nvPr/>
        </p:nvSpPr>
        <p:spPr bwMode="auto">
          <a:xfrm>
            <a:off x="533400" y="1600200"/>
            <a:ext cx="8305800" cy="3603625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tIns="108000" bIns="108000">
            <a:spAutoFit/>
          </a:bodyPr>
          <a:lstStyle/>
          <a:p>
            <a:pPr algn="just" eaLnBrk="1" hangingPunct="1">
              <a:defRPr/>
            </a:pP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</a:rPr>
              <a:t>на рабочем столе помимо бланка регистрации и бланков записи (дополнительного бланка записи) находятся:</a:t>
            </a:r>
          </a:p>
          <a:p>
            <a:pPr algn="just" eaLnBrk="1" hangingPunct="1">
              <a:buFontTx/>
              <a:buChar char="-"/>
              <a:defRPr/>
            </a:pPr>
            <a:r>
              <a:rPr lang="ru-RU" sz="2000" b="1" i="1" dirty="0"/>
              <a:t> </a:t>
            </a:r>
            <a:r>
              <a:rPr lang="ru-RU" sz="2000" dirty="0"/>
              <a:t>ручка (</a:t>
            </a:r>
            <a:r>
              <a:rPr lang="ru-RU" sz="2000" dirty="0" err="1"/>
              <a:t>гелевая</a:t>
            </a:r>
            <a:r>
              <a:rPr lang="ru-RU" sz="2000" dirty="0"/>
              <a:t>, капиллярная или перьевая с чернилами черного цвета);</a:t>
            </a:r>
          </a:p>
          <a:p>
            <a:pPr algn="just" eaLnBrk="1" hangingPunct="1">
              <a:buFontTx/>
              <a:buChar char="-"/>
              <a:defRPr/>
            </a:pPr>
            <a:r>
              <a:rPr lang="ru-RU" sz="2000" dirty="0"/>
              <a:t> документ, удостоверяющий личность;</a:t>
            </a:r>
          </a:p>
          <a:p>
            <a:pPr algn="just" eaLnBrk="1" hangingPunct="1">
              <a:buFontTx/>
              <a:buChar char="-"/>
              <a:defRPr/>
            </a:pPr>
            <a:r>
              <a:rPr lang="ru-RU" sz="2000" dirty="0"/>
              <a:t> лекарства и питание (при необходимости);</a:t>
            </a:r>
            <a:endParaRPr lang="ru-RU" sz="2000" b="1" dirty="0"/>
          </a:p>
          <a:p>
            <a:pPr algn="just" eaLnBrk="1" hangingPunct="1">
              <a:buFontTx/>
              <a:buChar char="-"/>
              <a:defRPr/>
            </a:pPr>
            <a:r>
              <a:rPr lang="ru-RU" sz="2000" dirty="0"/>
              <a:t> черновики со штампом  ОО;</a:t>
            </a:r>
          </a:p>
          <a:p>
            <a:pPr algn="just" eaLnBrk="1" hangingPunct="1">
              <a:buFontTx/>
              <a:buChar char="-"/>
              <a:defRPr/>
            </a:pPr>
            <a:r>
              <a:rPr lang="ru-RU" sz="2000" dirty="0"/>
              <a:t> орфографический словарь (итоговое сочинение), орфографический и толковый словари (изложение);</a:t>
            </a:r>
          </a:p>
          <a:p>
            <a:pPr algn="just" eaLnBrk="1" hangingPunct="1">
              <a:buFontTx/>
              <a:buChar char="-"/>
              <a:defRPr/>
            </a:pPr>
            <a:r>
              <a:rPr lang="ru-RU" sz="2000" dirty="0"/>
              <a:t> инструкции для участников итогового сочинения (изложения)</a:t>
            </a:r>
          </a:p>
          <a:p>
            <a:pPr algn="just" eaLnBrk="1" hangingPunct="1">
              <a:defRPr/>
            </a:pPr>
            <a:r>
              <a:rPr lang="ru-RU" sz="2000" i="1" dirty="0">
                <a:solidFill>
                  <a:schemeClr val="accent2">
                    <a:lumMod val="75000"/>
                  </a:schemeClr>
                </a:solidFill>
              </a:rPr>
              <a:t>ИНЫЕ ВЕЩИ оставляют в специально выделенном месте для личных вещей</a:t>
            </a:r>
            <a:endParaRPr lang="ru-RU" sz="2000" dirty="0">
              <a:solidFill>
                <a:schemeClr val="accent2">
                  <a:lumMod val="7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13315" name="Прямоугольник 9"/>
          <p:cNvSpPr>
            <a:spLocks noChangeArrowheads="1"/>
          </p:cNvSpPr>
          <p:nvPr/>
        </p:nvSpPr>
        <p:spPr bwMode="auto">
          <a:xfrm>
            <a:off x="457200" y="533400"/>
            <a:ext cx="85344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2800" b="1" i="1" dirty="0">
                <a:cs typeface="Times New Roman" pitchFamily="18" charset="0"/>
              </a:rPr>
              <a:t>Во время проведения итогового сочинения (изложения)</a:t>
            </a:r>
          </a:p>
        </p:txBody>
      </p:sp>
    </p:spTree>
    <p:extLst>
      <p:ext uri="{BB962C8B-B14F-4D97-AF65-F5344CB8AC3E}">
        <p14:creationId xmlns:p14="http://schemas.microsoft.com/office/powerpoint/2010/main" val="59109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8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8382000" cy="381000"/>
          </a:xfrm>
        </p:spPr>
        <p:txBody>
          <a:bodyPr>
            <a:normAutofit fontScale="90000"/>
          </a:bodyPr>
          <a:lstStyle/>
          <a:p>
            <a:r>
              <a:rPr lang="ru-RU" altLang="ru-RU" sz="2800" smtClean="0">
                <a:solidFill>
                  <a:srgbClr val="FF0000"/>
                </a:solidFill>
              </a:rPr>
              <a:t>ЗАПРЕЩАЕТСЯ</a:t>
            </a:r>
          </a:p>
        </p:txBody>
      </p:sp>
      <p:graphicFrame>
        <p:nvGraphicFramePr>
          <p:cNvPr id="144474" name="Group 90"/>
          <p:cNvGraphicFramePr>
            <a:graphicFrameLocks noGrp="1"/>
          </p:cNvGraphicFramePr>
          <p:nvPr>
            <p:ph idx="1"/>
          </p:nvPr>
        </p:nvGraphicFramePr>
        <p:xfrm>
          <a:off x="152400" y="990600"/>
          <a:ext cx="8839200" cy="5692775"/>
        </p:xfrm>
        <a:graphic>
          <a:graphicData uri="http://schemas.openxmlformats.org/drawingml/2006/table">
            <a:tbl>
              <a:tblPr/>
              <a:tblGrid>
                <a:gridCol w="198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9132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Участникам</a:t>
                      </a:r>
                    </a:p>
                  </a:txBody>
                  <a:tcPr marT="45724" marB="45724" horzOverflow="overflow">
                    <a:lnL w="0" cap="flat" cmpd="sng" algn="ctr">
                      <a:solidFill>
                        <a:srgbClr val="BB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B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B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B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defRPr/>
                      </a:pPr>
                      <a:r>
                        <a:rPr lang="ru-RU" sz="2000" b="1" i="1" dirty="0" smtClean="0">
                          <a:solidFill>
                            <a:srgbClr val="C00000"/>
                          </a:solidFill>
                        </a:rPr>
                        <a:t>иметь при себе</a:t>
                      </a:r>
                      <a:r>
                        <a:rPr lang="ru-RU" sz="2000" b="1" i="1" dirty="0" smtClean="0">
                          <a:solidFill>
                            <a:srgbClr val="CC6600"/>
                          </a:solidFill>
                        </a:rPr>
                        <a:t>:</a:t>
                      </a:r>
                      <a:r>
                        <a:rPr lang="ru-RU" sz="2000" b="1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</a:t>
                      </a:r>
                    </a:p>
                    <a:p>
                      <a:pPr algn="just">
                        <a:buFontTx/>
                        <a:buChar char="-"/>
                        <a:defRPr/>
                      </a:pPr>
                      <a:r>
                        <a:rPr lang="ru-RU" sz="2000" b="1" i="1" dirty="0" smtClean="0"/>
                        <a:t> </a:t>
                      </a:r>
                      <a:r>
                        <a:rPr lang="ru-RU" sz="2000" dirty="0" smtClean="0"/>
                        <a:t>средства связи, </a:t>
                      </a:r>
                    </a:p>
                    <a:p>
                      <a:pPr algn="just">
                        <a:buFontTx/>
                        <a:buChar char="-"/>
                        <a:defRPr/>
                      </a:pPr>
                      <a:r>
                        <a:rPr lang="ru-RU" sz="2000" dirty="0" smtClean="0"/>
                        <a:t> фото, </a:t>
                      </a:r>
                    </a:p>
                    <a:p>
                      <a:pPr algn="just">
                        <a:buFontTx/>
                        <a:buChar char="-"/>
                        <a:defRPr/>
                      </a:pPr>
                      <a:r>
                        <a:rPr lang="ru-RU" sz="2000" dirty="0" smtClean="0"/>
                        <a:t> аудио,</a:t>
                      </a:r>
                    </a:p>
                    <a:p>
                      <a:pPr algn="just">
                        <a:buFontTx/>
                        <a:buChar char="-"/>
                        <a:defRPr/>
                      </a:pPr>
                      <a:r>
                        <a:rPr lang="ru-RU" sz="2000" dirty="0" smtClean="0"/>
                        <a:t> видеоаппаратуру, </a:t>
                      </a:r>
                    </a:p>
                    <a:p>
                      <a:pPr algn="just">
                        <a:buFontTx/>
                        <a:buChar char="-"/>
                        <a:defRPr/>
                      </a:pPr>
                      <a:r>
                        <a:rPr lang="ru-RU" sz="2000" dirty="0" smtClean="0"/>
                        <a:t> справочные материалы, </a:t>
                      </a:r>
                    </a:p>
                    <a:p>
                      <a:pPr algn="just">
                        <a:buFontTx/>
                        <a:buChar char="-"/>
                        <a:defRPr/>
                      </a:pPr>
                      <a:r>
                        <a:rPr lang="ru-RU" sz="2000" dirty="0" smtClean="0"/>
                        <a:t> письменные заметки,</a:t>
                      </a:r>
                    </a:p>
                    <a:p>
                      <a:pPr algn="just">
                        <a:buFontTx/>
                        <a:buChar char="-"/>
                        <a:defRPr/>
                      </a:pPr>
                      <a:r>
                        <a:rPr lang="ru-RU" sz="2000" dirty="0" smtClean="0"/>
                        <a:t> иные средства хранения и передачи информации, </a:t>
                      </a:r>
                    </a:p>
                    <a:p>
                      <a:pPr algn="just">
                        <a:buFontTx/>
                        <a:buChar char="-"/>
                        <a:defRPr/>
                      </a:pPr>
                      <a:r>
                        <a:rPr lang="ru-RU" sz="2000" dirty="0" smtClean="0">
                          <a:cs typeface="Times New Roman" pitchFamily="18" charset="0"/>
                        </a:rPr>
                        <a:t> собственные орфографические и  (или) толковые словари</a:t>
                      </a:r>
                    </a:p>
                    <a:p>
                      <a:pPr algn="just">
                        <a:defRPr/>
                      </a:pPr>
                      <a:r>
                        <a:rPr lang="ru-RU" sz="2000" b="1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cs typeface="Times New Roman" pitchFamily="18" charset="0"/>
                        </a:rPr>
                        <a:t>Запрещается пользоваться  </a:t>
                      </a:r>
                      <a:r>
                        <a:rPr lang="ru-RU" sz="20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cs typeface="Times New Roman" pitchFamily="18" charset="0"/>
                        </a:rPr>
                        <a:t>текстами литературного материала (художественные произведения, дневники, мемуары, публицистика, другие  литературные источники)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4" marB="45724" horzOverflow="overflow">
                    <a:lnL w="0" cap="flat" cmpd="sng" algn="ctr">
                      <a:solidFill>
                        <a:srgbClr val="BB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B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B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B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01454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Членам комиссии, ассистентам, техническим специалистам</a:t>
                      </a:r>
                    </a:p>
                  </a:txBody>
                  <a:tcPr marT="45724" marB="45724" horzOverflow="overflow">
                    <a:lnL w="0" cap="flat" cmpd="sng" algn="ctr">
                      <a:solidFill>
                        <a:srgbClr val="BB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B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B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B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иметь при себе средства связи </a:t>
                      </a:r>
                    </a:p>
                    <a:p>
                      <a:pPr marL="342900" marR="0" lvl="0" indent="-34290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4" marB="45724" horzOverflow="overflow">
                    <a:lnL w="0" cap="flat" cmpd="sng" algn="ctr">
                      <a:solidFill>
                        <a:srgbClr val="BB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B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B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B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494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</TotalTime>
  <Words>1206</Words>
  <Application>Microsoft Office PowerPoint</Application>
  <PresentationFormat>Экран (4:3)</PresentationFormat>
  <Paragraphs>154</Paragraphs>
  <Slides>29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5" baseType="lpstr">
      <vt:lpstr>Arial</vt:lpstr>
      <vt:lpstr>Calibri</vt:lpstr>
      <vt:lpstr>Garamond</vt:lpstr>
      <vt:lpstr>Times New Roman</vt:lpstr>
      <vt:lpstr>Wingdings</vt:lpstr>
      <vt:lpstr>Тема Office</vt:lpstr>
      <vt:lpstr>               2021-2022 учебный год</vt:lpstr>
      <vt:lpstr> Сроки проведения итогового сочинения: </vt:lpstr>
      <vt:lpstr>Тематические направления итогового сочинения 2021/22 учебного года: </vt:lpstr>
      <vt:lpstr>Места регистрации на итоговое сочинение (изложение)</vt:lpstr>
      <vt:lpstr>Презентация PowerPoint</vt:lpstr>
      <vt:lpstr>Презентация PowerPoint</vt:lpstr>
      <vt:lpstr>Презентация PowerPoint</vt:lpstr>
      <vt:lpstr>Презентация PowerPoint</vt:lpstr>
      <vt:lpstr>ЗАПРЕЩАЕТСЯ</vt:lpstr>
      <vt:lpstr>Презентация PowerPoint</vt:lpstr>
      <vt:lpstr>Макеты бланков итогового сочинения (изложения)</vt:lpstr>
      <vt:lpstr>Презентация PowerPoint</vt:lpstr>
      <vt:lpstr>Презентация PowerPoint</vt:lpstr>
      <vt:lpstr>  Критерии оценивания  итогового сочинения </vt:lpstr>
      <vt:lpstr> Критерии оценивания  итогового сочинения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Заполнение копии бланка регистрации ответственными</vt:lpstr>
      <vt:lpstr>Обработка бланков итогового сочинения (изложения)</vt:lpstr>
      <vt:lpstr>Повторный допуск к написанию итогового сочинения (изложения)   </vt:lpstr>
      <vt:lpstr>Регистрация для повторного участия в итоговом сочинении (изложении) </vt:lpstr>
      <vt:lpstr>Проведение повторной перепроверки итогового сочинения (изложения)</vt:lpstr>
      <vt:lpstr>Интернет-источники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Трифонова Елена Вячеславовна</cp:lastModifiedBy>
  <cp:revision>33</cp:revision>
  <dcterms:created xsi:type="dcterms:W3CDTF">2018-08-02T20:10:57Z</dcterms:created>
  <dcterms:modified xsi:type="dcterms:W3CDTF">2021-11-18T05:13:30Z</dcterms:modified>
</cp:coreProperties>
</file>