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8CDB9-DA7B-4393-9858-0A058C910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27F8B-4F3E-4882-8096-EEF6C1562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23EE8-B5EE-48FB-903E-C4337FA59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E60F0-1E85-45C8-9077-9CF157E1C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6C23F-ABEE-4F0F-A17B-A984526C4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9DB72-63F5-47C6-B725-764673734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7EF16-9740-4254-A8F1-E7A0F3E0F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20047-8F6B-483F-B41B-518B32676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07FA0-5BA9-44F8-8444-1A471CE5A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C593-AE4A-41AB-967E-DF9953F4C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970D-9E5A-41AB-9E60-57234510B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09EE430-084C-4982-9193-0E473DB45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8.jpeg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«Доктор Живаго»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888" y="4653136"/>
            <a:ext cx="4208512" cy="1728192"/>
          </a:xfrm>
        </p:spPr>
        <p:txBody>
          <a:bodyPr/>
          <a:lstStyle/>
          <a:p>
            <a:pPr eaLnBrk="1" hangingPunct="1"/>
            <a:r>
              <a:rPr lang="ru-RU" sz="1600" b="1" dirty="0" smtClean="0"/>
              <a:t>Учитель русского языка и литературы МОУ гимназии имени </a:t>
            </a:r>
            <a:r>
              <a:rPr lang="ru-RU" sz="1600" b="1" dirty="0" err="1" smtClean="0"/>
              <a:t>А.Л.Кекина</a:t>
            </a:r>
            <a:r>
              <a:rPr lang="ru-RU" sz="1600" b="1" dirty="0" smtClean="0"/>
              <a:t> г.Ростова</a:t>
            </a:r>
          </a:p>
          <a:p>
            <a:pPr eaLnBrk="1" hangingPunct="1"/>
            <a:r>
              <a:rPr lang="ru-RU" sz="1600" b="1" dirty="0" smtClean="0"/>
              <a:t>Соколова Ольга Николаевна</a:t>
            </a:r>
            <a:endParaRPr lang="ru-RU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ru-RU" sz="4000" smtClean="0"/>
              <a:t>Об истории издания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932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Зимой 1945\46 был начат роман «Д.Ж.». В 1956 роман был закончен. П. предложил рукопись в Гослитиздат, журналы «Знамя» и «Новый мир». П. считал «ДЖ» самым важным и итоговым произведением своего творчества. Он говорил, что создал эпическое полотно, своего рода «Войну и мир» своего столетия. Но «Новый мир» и «Знамя» отвергли роман как антисоветский пасквиль.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Романом заинтересовался крупнейший издатель Италии Фильтринелли. В ноябре 1957 вышел роман в Италии. За 2 года был переведен на 24 языка.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24 августа 1958 в Голландии вышло первое «пиратское» (выпущенное без ведома автора) издание «ДЖ» на русском языке. Мнения о романе были разные (большей частью негативные). Одни говорили, что это уникальное соединение драмы и лирики, «бестселлер в Европе», другие – «в романе неуклюжие переходы, многословные диалоги, читатель постоянно теряет нить разговора, у книги нет конца».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507412" cy="659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23 октября 1958 Шведская Академия словесности и языкознания объявила о присуждении П. Нобелевской премии по литературе «за значительный вклад в современную лирику и в область великих традиций русских прозаиков». В этот же день П. послал телеграмму Шведской Академии наук: «Бесконечно благодарен, тронут, удивлен, смущен». А.Беляев: «В основе решения о присуждении Б.П. премии лежали не эстетические, а политические соображения».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До смерти Б.П. оставался год и семь месяцев. События помчались с ошеломительной быстротой. 24 окт.  у дачи П. прошла демонстрация с лозунгами: «предатель», «отщепенец», «предательство, оплаченное Нобелевской премией». П. был предан «всенародному проклятию», объявлен «Иудой, человеконенавистником, клеветником, озлобленной шавкой» и т.д.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27 окт. На заседании президиума правления Союза писателей СССР П. был исключен из Союза писателей.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П. послал вторую телеграмму секретарю Шведской Академии наук: «В связи со значением, которое придает Вашей награде то обстоятельство, к которому я принадлежу, я должен отказаться от присужденного мне незаслуженного отличия. Прошу Вас не принять с обидой мой добровольный отказ».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С.С.Смирнов обратился с призывом лишить П. советского гражданства. П. обратился с письмом к Хрущеву: «Выезд за пределы моей Родины для меня = смерти, прошу не принимать ко мне этой крайней меры. Положа руку на сердце, я кое-что сделал для советской литературы и могу еще быть ей полезен».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От него потребовали написать обращение к народу, что он горд за время, в котором живет и верит в советское будущее.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3357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</a:t>
            </a:r>
            <a:r>
              <a:rPr lang="ru-RU" sz="2800" smtClean="0"/>
              <a:t>пустя три десятилетия (1987) секретариат Союза писателей отменил решение об исключении П. из  Союза писателей СССР. Через год «Новый мир» с романом «ДЖ» вышел миллионным тиражом.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 </a:t>
            </a:r>
            <a:r>
              <a:rPr lang="ru-RU" sz="2800" u="sng" smtClean="0"/>
              <a:t>Варианты заглавия</a:t>
            </a:r>
            <a:r>
              <a:rPr lang="ru-RU" sz="2800" smtClean="0"/>
              <a:t>: «Смерти не будет», «Мальчики и девочки», взятое из стихотворения А.Блока «Вербная суббота», «Рыньва», «Опыт русского Фауста», «Из неопубликованных бумаг семьи Живаго», «Нормы русского благородства», «Зимний воздух», «Живые, мертвые и воскресающие», «Свеча горела».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В 1948 появилось окончательное название «ДЖ» с подзаголовком «Картины полувекового обихода», позднее снятого.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ru-RU" sz="4000" smtClean="0"/>
              <a:t>Композиционные особенности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543550"/>
          </a:xfrm>
        </p:spPr>
        <p:txBody>
          <a:bodyPr/>
          <a:lstStyle/>
          <a:p>
            <a:pPr marL="0" indent="363538"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Роман хронологически охватывает почти полвека: с 1903 по 1929, а с эпилогом – до начала 50-х гг. – густо «населен» множеством крупных и эпизодических характеров. </a:t>
            </a:r>
          </a:p>
          <a:p>
            <a:pPr marL="0" indent="363538"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При этом все персонажи так или иначе группируются вокруг главного героя, описываются и оцениваются его глазами, «подчинены» его сознанию. Художественный мир «ДЖ» предстает как единый монолог «автора-героя», объединяющий и растворяющий в себе «голоса» отдельных характеров. Сознание «автора-героя» является самодовлеющим, что вовсе не ограничивает изображения. </a:t>
            </a:r>
          </a:p>
          <a:p>
            <a:pPr marL="0" indent="363538"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В живой ткани </a:t>
            </a:r>
            <a:r>
              <a:rPr lang="ru-RU" sz="2000" b="1" i="1" smtClean="0"/>
              <a:t>философского романа</a:t>
            </a:r>
            <a:r>
              <a:rPr lang="ru-RU" sz="2000" b="1" smtClean="0"/>
              <a:t> сосуществуют и пеплетаются идеи-образы России, Природы, Любви, Творчества, Истории, Веры, Бессмертия, Жертвы. Они «растворены» в тексте, но часто «сгущаются» и предстают, по выражению самого Б.П., в виде смысловых «взрывчатых гнезд». Такие смысловые «сгустки» вложены в уста Веденяпина, Юрия, Лары. Вместе взятые эти идеи-образы объединяются в главное и всеобъемлющее понятие Жизни, являющееся лейтмотивом, подчиняющим себе структуру, стилистику, внутреннюю атмосферу всего романа.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038" y="3068638"/>
            <a:ext cx="1871662" cy="10366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Юрий Живаго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1557338"/>
            <a:ext cx="36353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Лариса Гишар</a:t>
            </a:r>
          </a:p>
          <a:p>
            <a:r>
              <a:rPr lang="ru-RU" b="1"/>
              <a:t>«Лара была самым чистым существом на свете», - говорит об этой героине автор. Она воспитывалась в небогатой семье, поэтому была вынуждена давать уроки, ухаживать за матерью, терпеть ласки наглого богача Комаровского.  Свеча станет символом их любви – знаком вечного спасительного огня, священной страсти двух душ.   Для Живаго Лара – воплощение женственности, воплощение его идеала, символ России.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708400" y="188913"/>
            <a:ext cx="38877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Тоня Громеко, 1 жена Живаго</a:t>
            </a:r>
          </a:p>
          <a:p>
            <a:r>
              <a:rPr lang="ru-RU" b="1"/>
              <a:t>«Тоня, этот старинный товарищ, эта понятная, не требующая объяснений очевидность, оказалась самым недосягаемым и сложным из всего, что мог себе представить Юра, оказалась женщиной».  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148263" y="3068638"/>
            <a:ext cx="3887787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Марина, 3 жена Юрия  Любовь к ней – некий компромисс героя с жизнью: «Юрий Андреевич иногда в шутку говорил, что их сближение было романом в двадцати ведрах, как бывают романы в двадцати главах или двадцати письмах». </a:t>
            </a:r>
            <a:br>
              <a:rPr lang="ru-RU" b="1"/>
            </a:br>
            <a:r>
              <a:rPr lang="ru-RU" b="1"/>
              <a:t>    Марину отличали покорность и полное подчинение интересам Юрия Андреевича. Она прощала доктору все его странности. </a:t>
            </a:r>
            <a:br>
              <a:rPr lang="ru-RU" b="1"/>
            </a:br>
            <a:r>
              <a:rPr lang="ru-RU"/>
              <a:t>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 descr="MP90043871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4652963"/>
            <a:ext cx="5762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Сюжет 1 книги романа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23850" y="1628775"/>
            <a:ext cx="8424863" cy="482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197" name="Picture 6" descr="MP90043871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5300663"/>
            <a:ext cx="5762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MP90043871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7288"/>
            <a:ext cx="5762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0" y="5445125"/>
            <a:ext cx="1533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Бал (елка у Свентицких)</a:t>
            </a: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1527175" y="5969000"/>
            <a:ext cx="814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война</a:t>
            </a: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179388" y="3860800"/>
            <a:ext cx="25923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Февральская революция- расставание, воссоединение с семьей</a:t>
            </a:r>
          </a:p>
        </p:txBody>
      </p:sp>
      <p:pic>
        <p:nvPicPr>
          <p:cNvPr id="8202" name="Picture 13" descr="MP90043871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3933825"/>
            <a:ext cx="574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Line 14"/>
          <p:cNvSpPr>
            <a:spLocks noChangeShapeType="1"/>
          </p:cNvSpPr>
          <p:nvPr/>
        </p:nvSpPr>
        <p:spPr bwMode="auto">
          <a:xfrm>
            <a:off x="2195513" y="4437063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5"/>
          <p:cNvSpPr>
            <a:spLocks noChangeShapeType="1"/>
          </p:cNvSpPr>
          <p:nvPr/>
        </p:nvSpPr>
        <p:spPr bwMode="auto">
          <a:xfrm flipH="1" flipV="1">
            <a:off x="1979613" y="587692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6"/>
          <p:cNvSpPr>
            <a:spLocks noChangeShapeType="1"/>
          </p:cNvSpPr>
          <p:nvPr/>
        </p:nvSpPr>
        <p:spPr bwMode="auto">
          <a:xfrm>
            <a:off x="323850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6" name="Text Box 17"/>
          <p:cNvSpPr txBox="1">
            <a:spLocks noChangeArrowheads="1"/>
          </p:cNvSpPr>
          <p:nvPr/>
        </p:nvSpPr>
        <p:spPr bwMode="auto">
          <a:xfrm>
            <a:off x="5867400" y="6165850"/>
            <a:ext cx="982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Живаго</a:t>
            </a:r>
          </a:p>
        </p:txBody>
      </p:sp>
      <p:sp>
        <p:nvSpPr>
          <p:cNvPr id="8207" name="Text Box 18"/>
          <p:cNvSpPr txBox="1">
            <a:spLocks noChangeArrowheads="1"/>
          </p:cNvSpPr>
          <p:nvPr/>
        </p:nvSpPr>
        <p:spPr bwMode="auto">
          <a:xfrm>
            <a:off x="3635375" y="6092825"/>
            <a:ext cx="210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Измучен войной, думает о семье</a:t>
            </a:r>
          </a:p>
        </p:txBody>
      </p:sp>
      <p:sp>
        <p:nvSpPr>
          <p:cNvPr id="8208" name="Line 19"/>
          <p:cNvSpPr>
            <a:spLocks noChangeShapeType="1"/>
          </p:cNvSpPr>
          <p:nvPr/>
        </p:nvSpPr>
        <p:spPr bwMode="auto">
          <a:xfrm flipH="1">
            <a:off x="5651500" y="6381750"/>
            <a:ext cx="2873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20"/>
          <p:cNvSpPr>
            <a:spLocks noChangeShapeType="1"/>
          </p:cNvSpPr>
          <p:nvPr/>
        </p:nvSpPr>
        <p:spPr bwMode="auto">
          <a:xfrm flipH="1" flipV="1">
            <a:off x="2268538" y="6165850"/>
            <a:ext cx="13668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0" name="Text Box 21"/>
          <p:cNvSpPr txBox="1">
            <a:spLocks noChangeArrowheads="1"/>
          </p:cNvSpPr>
          <p:nvPr/>
        </p:nvSpPr>
        <p:spPr bwMode="auto">
          <a:xfrm>
            <a:off x="376238" y="1431925"/>
            <a:ext cx="982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Живаго</a:t>
            </a:r>
          </a:p>
        </p:txBody>
      </p:sp>
      <p:sp>
        <p:nvSpPr>
          <p:cNvPr id="8211" name="Text Box 22"/>
          <p:cNvSpPr txBox="1">
            <a:spLocks noChangeArrowheads="1"/>
          </p:cNvSpPr>
          <p:nvPr/>
        </p:nvSpPr>
        <p:spPr bwMode="auto">
          <a:xfrm>
            <a:off x="231775" y="2081213"/>
            <a:ext cx="23241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Революция как весеннее обновление</a:t>
            </a:r>
          </a:p>
        </p:txBody>
      </p:sp>
      <p:sp>
        <p:nvSpPr>
          <p:cNvPr id="8212" name="Line 23"/>
          <p:cNvSpPr>
            <a:spLocks noChangeShapeType="1"/>
          </p:cNvSpPr>
          <p:nvPr/>
        </p:nvSpPr>
        <p:spPr bwMode="auto">
          <a:xfrm>
            <a:off x="1331913" y="31416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3" name="Text Box 24"/>
          <p:cNvSpPr txBox="1">
            <a:spLocks noChangeArrowheads="1"/>
          </p:cNvSpPr>
          <p:nvPr/>
        </p:nvSpPr>
        <p:spPr bwMode="auto">
          <a:xfrm>
            <a:off x="4643438" y="4221163"/>
            <a:ext cx="2784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Октябрьская революция</a:t>
            </a:r>
          </a:p>
        </p:txBody>
      </p:sp>
      <p:sp>
        <p:nvSpPr>
          <p:cNvPr id="8214" name="Text Box 25"/>
          <p:cNvSpPr txBox="1">
            <a:spLocks noChangeArrowheads="1"/>
          </p:cNvSpPr>
          <p:nvPr/>
        </p:nvSpPr>
        <p:spPr bwMode="auto">
          <a:xfrm>
            <a:off x="5364163" y="4581525"/>
            <a:ext cx="1892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Неуместное, несвоевременное, а потому великой и светлое</a:t>
            </a:r>
          </a:p>
        </p:txBody>
      </p:sp>
      <p:sp>
        <p:nvSpPr>
          <p:cNvPr id="8215" name="Line 26"/>
          <p:cNvSpPr>
            <a:spLocks noChangeShapeType="1"/>
          </p:cNvSpPr>
          <p:nvPr/>
        </p:nvSpPr>
        <p:spPr bwMode="auto">
          <a:xfrm flipH="1" flipV="1">
            <a:off x="6227763" y="5516563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6" name="Text Box 28"/>
          <p:cNvSpPr txBox="1">
            <a:spLocks noChangeArrowheads="1"/>
          </p:cNvSpPr>
          <p:nvPr/>
        </p:nvSpPr>
        <p:spPr bwMode="auto">
          <a:xfrm>
            <a:off x="6696075" y="2133600"/>
            <a:ext cx="24479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/>
              <a:t>Урал (поезд), арест, знакомство со Стрельниковым –красным командиром, Расстрельниковым</a:t>
            </a:r>
          </a:p>
        </p:txBody>
      </p:sp>
      <p:pic>
        <p:nvPicPr>
          <p:cNvPr id="8217" name="Picture 29" descr="MP900438715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2997200"/>
            <a:ext cx="433388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8" name="Text Box 30"/>
          <p:cNvSpPr txBox="1">
            <a:spLocks noChangeArrowheads="1"/>
          </p:cNvSpPr>
          <p:nvPr/>
        </p:nvSpPr>
        <p:spPr bwMode="auto">
          <a:xfrm>
            <a:off x="3995738" y="1628775"/>
            <a:ext cx="1871662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Жизнь после революции, бои на улицах города, голод. Напоминание о Ларе Антиповой, тиф</a:t>
            </a:r>
          </a:p>
        </p:txBody>
      </p:sp>
      <p:pic>
        <p:nvPicPr>
          <p:cNvPr id="8219" name="Picture 31" descr="MP90043871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3888" y="1557338"/>
            <a:ext cx="5048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MP90043871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5373688"/>
            <a:ext cx="7207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Книга 2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395288" y="908050"/>
            <a:ext cx="8137525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21" name="Picture 5" descr="MP90043871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165850"/>
            <a:ext cx="6477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7313" y="5321300"/>
            <a:ext cx="26844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Дорога в крюгеровские места, встреча с Самдевятовым, «предсказание» судьбы</a:t>
            </a:r>
          </a:p>
        </p:txBody>
      </p:sp>
      <p:pic>
        <p:nvPicPr>
          <p:cNvPr id="9223" name="Picture 7" descr="MP900438715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4797425"/>
            <a:ext cx="647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9" descr="MP90043871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4221163"/>
            <a:ext cx="7207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2608263" y="5681663"/>
            <a:ext cx="31162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Жизнь в Варыкино.</a:t>
            </a:r>
          </a:p>
          <a:p>
            <a:r>
              <a:rPr lang="ru-RU"/>
              <a:t>Встреча в Юрятине с Ларой, дневник</a:t>
            </a: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 flipH="1" flipV="1">
            <a:off x="2268538" y="5805488"/>
            <a:ext cx="4318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611188" y="4221163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Похищение, жизнь у партизан, Ливерий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3419475" y="4797425"/>
            <a:ext cx="254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Убийство в отряде, побег</a:t>
            </a:r>
          </a:p>
        </p:txBody>
      </p:sp>
      <p:pic>
        <p:nvPicPr>
          <p:cNvPr id="9229" name="Picture 14" descr="MP900438715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3716338"/>
            <a:ext cx="647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5" descr="MP90043871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3068638"/>
            <a:ext cx="5778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1042988" y="3284538"/>
            <a:ext cx="26638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Счастье с Ларой, известие от Тони о высылке семьи из России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4859338" y="3573463"/>
            <a:ext cx="28813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Приезд Комаровского, «отправка» Лары на Дальний Восток. Стихи</a:t>
            </a: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3059113" y="2420938"/>
            <a:ext cx="2503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Встреча с Антиповым</a:t>
            </a:r>
          </a:p>
        </p:txBody>
      </p:sp>
      <p:pic>
        <p:nvPicPr>
          <p:cNvPr id="9234" name="Picture 19" descr="MP90043871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625" y="2708275"/>
            <a:ext cx="574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6372225" y="2852738"/>
            <a:ext cx="1892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Возвращение в Москву, Вася</a:t>
            </a:r>
          </a:p>
        </p:txBody>
      </p:sp>
      <p:pic>
        <p:nvPicPr>
          <p:cNvPr id="9236" name="Picture 21" descr="MP900438715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2133600"/>
            <a:ext cx="5397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5003800" y="1484313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Женитьба, смерть</a:t>
            </a:r>
          </a:p>
        </p:txBody>
      </p:sp>
      <p:pic>
        <p:nvPicPr>
          <p:cNvPr id="9238" name="Picture 23" descr="MP900438715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288" y="1412875"/>
            <a:ext cx="466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7380288" y="1916113"/>
            <a:ext cx="139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Похороны, </a:t>
            </a:r>
          </a:p>
          <a:p>
            <a:r>
              <a:rPr lang="ru-RU"/>
              <a:t>Лара</a:t>
            </a:r>
          </a:p>
        </p:txBody>
      </p:sp>
      <p:sp>
        <p:nvSpPr>
          <p:cNvPr id="9240" name="Line 25"/>
          <p:cNvSpPr>
            <a:spLocks noChangeShapeType="1"/>
          </p:cNvSpPr>
          <p:nvPr/>
        </p:nvSpPr>
        <p:spPr bwMode="auto">
          <a:xfrm>
            <a:off x="3635375" y="3789363"/>
            <a:ext cx="3603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26"/>
          <p:cNvSpPr>
            <a:spLocks noChangeShapeType="1"/>
          </p:cNvSpPr>
          <p:nvPr/>
        </p:nvSpPr>
        <p:spPr bwMode="auto">
          <a:xfrm>
            <a:off x="5003800" y="2708275"/>
            <a:ext cx="7207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27"/>
          <p:cNvSpPr>
            <a:spLocks noChangeShapeType="1"/>
          </p:cNvSpPr>
          <p:nvPr/>
        </p:nvSpPr>
        <p:spPr bwMode="auto">
          <a:xfrm flipH="1" flipV="1">
            <a:off x="5292725" y="3500438"/>
            <a:ext cx="3587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3" name="Line 28"/>
          <p:cNvSpPr>
            <a:spLocks noChangeShapeType="1"/>
          </p:cNvSpPr>
          <p:nvPr/>
        </p:nvSpPr>
        <p:spPr bwMode="auto">
          <a:xfrm flipH="1" flipV="1">
            <a:off x="6516688" y="2636838"/>
            <a:ext cx="2873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9244" name="Picture 29" descr="MP900438715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025" y="1773238"/>
            <a:ext cx="360363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0" descr="MP900438715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16913" y="836613"/>
            <a:ext cx="36036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6" name="Line 31"/>
          <p:cNvSpPr>
            <a:spLocks noChangeShapeType="1"/>
          </p:cNvSpPr>
          <p:nvPr/>
        </p:nvSpPr>
        <p:spPr bwMode="auto">
          <a:xfrm>
            <a:off x="6443663" y="1773238"/>
            <a:ext cx="3603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7" name="Line 32"/>
          <p:cNvSpPr>
            <a:spLocks noChangeShapeType="1"/>
          </p:cNvSpPr>
          <p:nvPr/>
        </p:nvSpPr>
        <p:spPr bwMode="auto">
          <a:xfrm flipH="1" flipV="1">
            <a:off x="7740650" y="1700213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8" name="Text Box 33"/>
          <p:cNvSpPr txBox="1">
            <a:spLocks noChangeArrowheads="1"/>
          </p:cNvSpPr>
          <p:nvPr/>
        </p:nvSpPr>
        <p:spPr bwMode="auto">
          <a:xfrm>
            <a:off x="6784975" y="280988"/>
            <a:ext cx="1747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Эпилог. Судьба. Стихи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/>
          <a:lstStyle/>
          <a:p>
            <a:pPr eaLnBrk="1" hangingPunct="1"/>
            <a:r>
              <a:rPr lang="ru-RU" sz="2800" smtClean="0"/>
              <a:t>Вопросы и задания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424862" cy="6119813"/>
          </a:xfrm>
        </p:spPr>
        <p:txBody>
          <a:bodyPr/>
          <a:lstStyle/>
          <a:p>
            <a:pPr marL="88900" indent="274638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1. Какие стороны проблематики романа раскрывают следующие варианты его черновых названий: «Мальчики и девочки», «Смерти не будет», «Опыт русского Фауста», «Свеча горит»? Почему, на ваш взгляд, Пастернак остановился на названии «Доктор Живаго»?</a:t>
            </a:r>
          </a:p>
          <a:p>
            <a:pPr marL="88900" indent="274638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2. Что отличает «Доктора Живаго» от традиционного жанра романа-эпопеи (Л. Толстой, М. Шолохов и др.)? Почему в этом произведении, охватывающем целую эпоху, не упоминается ни одно историческое лицо? </a:t>
            </a:r>
          </a:p>
          <a:p>
            <a:pPr marL="88900" indent="274638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3. Как раскрывается философия Б. Пастернака в именах героев его прозы: Пурвит Реликвимини (от фр. «ради жизни» + лат. «оставляющий след»), Патрик Живульт, Юрий Живаго? Определите жизненную позицию Ю. Живаго. Как она связана с философской концепцией автора («безволие» и «бездеятельность», «фатализм» и жертвенность)? Какие из стихов Юрия Живаго позволяют глубже проникнуть в своеобразие его жизненной позиции?</a:t>
            </a:r>
          </a:p>
          <a:p>
            <a:pPr marL="88900" indent="274638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4. К какому социальному типу можно отнести главных героев романа и к какой проблеме нас выводит роман (интеллигенция и революция)?</a:t>
            </a:r>
          </a:p>
          <a:p>
            <a:pPr marL="88900" indent="274638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5. Как ход истории предопределяет любовные коллизии романа? Что нового, отличного от семейных сцен романов XIX в., появляется в них? Как отношения Живаго с Тоней, Ларой и Маринкой раскрывают авторское восприятие изображаемой эпохи и его концепцию времени?</a:t>
            </a:r>
          </a:p>
          <a:p>
            <a:pPr marL="88900" indent="274638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6. Воспринимается ли вами сборник стихов Живаго как одна из глав романа (семнадцатая)? Какие стихотворения связаны с конкретными эпизодами романа, а какие только с его общей философской проблематикой? Почему «Юрину тетрадку» открывает стихотворение «Гамлет», а заканчивает стихотворение «Гефсиманский сад»? Как они соотносятся между собой?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745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Оформление по умолчанию</vt:lpstr>
      <vt:lpstr>«Доктор Живаго»</vt:lpstr>
      <vt:lpstr>Об истории издания</vt:lpstr>
      <vt:lpstr>Слайд 3</vt:lpstr>
      <vt:lpstr>Слайд 4</vt:lpstr>
      <vt:lpstr>Композиционные особенности</vt:lpstr>
      <vt:lpstr>Слайд 6</vt:lpstr>
      <vt:lpstr>Сюжет 1 книги романа</vt:lpstr>
      <vt:lpstr>Книга 2</vt:lpstr>
      <vt:lpstr>Вопросы и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«Доктор Живаго»</dc:title>
  <dc:creator>Dream</dc:creator>
  <cp:lastModifiedBy>Ольга</cp:lastModifiedBy>
  <cp:revision>10</cp:revision>
  <dcterms:created xsi:type="dcterms:W3CDTF">2013-02-13T16:02:14Z</dcterms:created>
  <dcterms:modified xsi:type="dcterms:W3CDTF">2013-04-22T05:34:37Z</dcterms:modified>
</cp:coreProperties>
</file>