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7" r:id="rId4"/>
    <p:sldId id="308" r:id="rId5"/>
    <p:sldId id="309" r:id="rId6"/>
    <p:sldId id="306" r:id="rId7"/>
    <p:sldId id="310" r:id="rId8"/>
    <p:sldId id="313" r:id="rId9"/>
    <p:sldId id="260" r:id="rId10"/>
    <p:sldId id="263" r:id="rId11"/>
    <p:sldId id="264" r:id="rId12"/>
    <p:sldId id="266" r:id="rId13"/>
    <p:sldId id="311" r:id="rId14"/>
    <p:sldId id="312" r:id="rId15"/>
    <p:sldId id="31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6364-C4CE-4B1D-A7D7-6AFFCB5C724F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3E23-D0C5-43D4-9711-5DFC8D4B1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303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6364-C4CE-4B1D-A7D7-6AFFCB5C724F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3E23-D0C5-43D4-9711-5DFC8D4B1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982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6364-C4CE-4B1D-A7D7-6AFFCB5C724F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3E23-D0C5-43D4-9711-5DFC8D4B1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47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6364-C4CE-4B1D-A7D7-6AFFCB5C724F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3E23-D0C5-43D4-9711-5DFC8D4B1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37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6364-C4CE-4B1D-A7D7-6AFFCB5C724F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3E23-D0C5-43D4-9711-5DFC8D4B1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32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6364-C4CE-4B1D-A7D7-6AFFCB5C724F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3E23-D0C5-43D4-9711-5DFC8D4B1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77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6364-C4CE-4B1D-A7D7-6AFFCB5C724F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3E23-D0C5-43D4-9711-5DFC8D4B1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86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6364-C4CE-4B1D-A7D7-6AFFCB5C724F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3E23-D0C5-43D4-9711-5DFC8D4B1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53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6364-C4CE-4B1D-A7D7-6AFFCB5C724F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3E23-D0C5-43D4-9711-5DFC8D4B1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74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6364-C4CE-4B1D-A7D7-6AFFCB5C724F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3E23-D0C5-43D4-9711-5DFC8D4B1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8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6364-C4CE-4B1D-A7D7-6AFFCB5C724F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F3E23-D0C5-43D4-9711-5DFC8D4B1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22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56364-C4CE-4B1D-A7D7-6AFFCB5C724F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3E23-D0C5-43D4-9711-5DFC8D4B1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09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shkolazhizni.ru/culture/articles/61723/" TargetMode="External"/><Relationship Id="rId13" Type="http://schemas.openxmlformats.org/officeDocument/2006/relationships/hyperlink" Target="https://img-fotki.yandex.ru/get/16191/99239988.db/0_138ff4_9aac302b_XL.jpg" TargetMode="External"/><Relationship Id="rId3" Type="http://schemas.openxmlformats.org/officeDocument/2006/relationships/hyperlink" Target="http://www.rutraveller.ru/" TargetMode="External"/><Relationship Id="rId7" Type="http://schemas.openxmlformats.org/officeDocument/2006/relationships/hyperlink" Target="http://dic.academic.ru/dic.nsf/ruwiki/206023" TargetMode="External"/><Relationship Id="rId12" Type="http://schemas.openxmlformats.org/officeDocument/2006/relationships/hyperlink" Target="http://www.gradrostov.ru/dorevolfoto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votpusk.ru/country/dostoprim_s.asp?CN=RU4&amp;CT=RU4010&amp;Q=X&amp;P=1" TargetMode="External"/><Relationship Id="rId11" Type="http://schemas.openxmlformats.org/officeDocument/2006/relationships/hyperlink" Target="http://s4.fotokto.ru/photo/full/91/911085.jpg" TargetMode="External"/><Relationship Id="rId5" Type="http://schemas.openxmlformats.org/officeDocument/2006/relationships/hyperlink" Target="http://www.gradrostov.ru/map.html" TargetMode="External"/><Relationship Id="rId10" Type="http://schemas.openxmlformats.org/officeDocument/2006/relationships/hyperlink" Target="http://www.rostov-monastir.ru/uploads/obitel/012.jpg" TargetMode="External"/><Relationship Id="rId4" Type="http://schemas.openxmlformats.org/officeDocument/2006/relationships/hyperlink" Target="https://www.kinopoisk.ru/" TargetMode="External"/><Relationship Id="rId9" Type="http://schemas.openxmlformats.org/officeDocument/2006/relationships/hyperlink" Target="http://forum.nashtransport.ru/uploads/1302346573/gallery_2996_1420_176201.jpg" TargetMode="External"/><Relationship Id="rId14" Type="http://schemas.openxmlformats.org/officeDocument/2006/relationships/hyperlink" Target="http://photos.wikimapia.org/p/00/03/36/38/70_big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73902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Ростов как фон художественных фильмов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322" y="4258169"/>
            <a:ext cx="4279685" cy="2322238"/>
          </a:xfrm>
          <a:prstGeom prst="rect">
            <a:avLst/>
          </a:prstGeom>
        </p:spPr>
      </p:pic>
      <p:pic>
        <p:nvPicPr>
          <p:cNvPr id="1032" name="Picture 8" descr="http://previews.123rf.com/images/sgame/sgame1207/sgame120700001/14272425-3d-film-reel-copy-isolated-on-white-background-Stock-Phot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516" y="65108"/>
            <a:ext cx="1360484" cy="101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9640" y="136541"/>
            <a:ext cx="9993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210" algn="ctr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МОУ гимназия им. А.Л.Кекина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3450293"/>
            <a:ext cx="6096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83210" algn="r" eaLnBrk="0" fontAlgn="base" hangingPunct="0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Автор: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5760" indent="-283210" algn="r" eaLnBrk="0" fontAlgn="base" hangingPunct="0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Обучающаяся 9 «В» класса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5760" indent="-283210" algn="r" eaLnBrk="0" fontAlgn="base" hangingPunct="0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гимназии им. А.Л. Кекина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5760" indent="-283210" algn="r" eaLnBrk="0" fontAlgn="base" hangingPunct="0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Енина Екатерина Дмитриевна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5760" indent="-283210" eaLnBrk="0" fontAlgn="base" hangingPunct="0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5760" indent="-283210" algn="r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Руководители: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65760" indent="-283210" algn="r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Жданова Татьяна Владимировна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5760" indent="-283210" algn="r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Печникова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Татьяна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Владимировна</a:t>
            </a:r>
          </a:p>
          <a:p>
            <a:pPr marL="365760" indent="-283210" algn="r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Пчелкина Любовь Юрьевна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5760" indent="-283210" algn="ctr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65074" y="5705797"/>
            <a:ext cx="11974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712001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0076" y="-1128692"/>
            <a:ext cx="9144000" cy="23876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Коммунист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://previews.123rf.com/images/sgame/sgame1207/sgame120700001/14272425-3d-film-reel-copy-isolated-on-white-background-Stock-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516" y="65108"/>
            <a:ext cx="1360484" cy="101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2995" r="12641"/>
          <a:stretch/>
        </p:blipFill>
        <p:spPr bwMode="auto">
          <a:xfrm>
            <a:off x="614596" y="1614438"/>
            <a:ext cx="5433278" cy="48024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14800" t="14932" r="12630" b="13592"/>
          <a:stretch/>
        </p:blipFill>
        <p:spPr bwMode="auto">
          <a:xfrm>
            <a:off x="6462014" y="1993967"/>
            <a:ext cx="5425186" cy="394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0647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0076" y="-1128692"/>
            <a:ext cx="9144000" cy="23876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Тридцать три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://previews.123rf.com/images/sgame/sgame1207/sgame120700001/14272425-3d-film-reel-copy-isolated-on-white-background-Stock-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516" y="65108"/>
            <a:ext cx="1360484" cy="101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kinospace.ru/img/film/5/509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98" y="1718951"/>
            <a:ext cx="3251713" cy="467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ult.mos.ru/upload/medialibrary/93b/georgiy-daneliya-i-50_letie-ego-filma-tridtsat-tri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758" y="2250551"/>
            <a:ext cx="60960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063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0076" y="-1128692"/>
            <a:ext cx="9144000" cy="23876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Тридцать три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://previews.123rf.com/images/sgame/sgame1207/sgame120700001/14272425-3d-film-reel-copy-isolated-on-white-background-Stock-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516" y="65108"/>
            <a:ext cx="1360484" cy="101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https://24smi.org/public/media/resize/660x-/celebrity/2015/08/24/1440444800-celeb_img_None.jpg"/>
          <p:cNvSpPr>
            <a:spLocks noChangeAspect="1" noChangeArrowheads="1"/>
          </p:cNvSpPr>
          <p:nvPr/>
        </p:nvSpPr>
        <p:spPr bwMode="auto">
          <a:xfrm>
            <a:off x="155575" y="-2879725"/>
            <a:ext cx="39814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1993" t="18488" r="13088" b="18311"/>
          <a:stretch/>
        </p:blipFill>
        <p:spPr bwMode="auto">
          <a:xfrm>
            <a:off x="565345" y="1258908"/>
            <a:ext cx="5770245" cy="3158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D:\Катино\Английский\--Кадры--\Тридцать три. Панорама. Начало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40" y="3793828"/>
            <a:ext cx="5940425" cy="301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2601" t="18843" r="13378" b="17857"/>
          <a:stretch/>
        </p:blipFill>
        <p:spPr bwMode="auto">
          <a:xfrm>
            <a:off x="6492874" y="1378106"/>
            <a:ext cx="5699126" cy="2723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6932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0076" y="-1128692"/>
            <a:ext cx="9144000" cy="23876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Марш-бросок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://previews.123rf.com/images/sgame/sgame1207/sgame120700001/14272425-3d-film-reel-copy-isolated-on-white-background-Stock-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516" y="65108"/>
            <a:ext cx="1360484" cy="101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https://24smi.org/public/media/resize/660x-/celebrity/2015/08/24/1440444800-celeb_img_None.jpg"/>
          <p:cNvSpPr>
            <a:spLocks noChangeAspect="1" noChangeArrowheads="1"/>
          </p:cNvSpPr>
          <p:nvPr/>
        </p:nvSpPr>
        <p:spPr bwMode="auto">
          <a:xfrm>
            <a:off x="155575" y="-2879725"/>
            <a:ext cx="398145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torrentum.ru/_ld/19/67961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98" y="1473394"/>
            <a:ext cx="3680354" cy="518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dww.ru/uploads/posts/2010-12/1292827378_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5"/>
          <a:stretch/>
        </p:blipFill>
        <p:spPr bwMode="auto">
          <a:xfrm>
            <a:off x="4975769" y="2216622"/>
            <a:ext cx="6705600" cy="369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179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0076" y="-1128692"/>
            <a:ext cx="9144000" cy="23876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Марш-бросок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://previews.123rf.com/images/sgame/sgame1207/sgame120700001/14272425-3d-film-reel-copy-isolated-on-white-background-Stock-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516" y="65108"/>
            <a:ext cx="1360484" cy="101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12594" r="13040"/>
          <a:stretch/>
        </p:blipFill>
        <p:spPr bwMode="auto">
          <a:xfrm>
            <a:off x="517253" y="2046649"/>
            <a:ext cx="5008335" cy="38055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12995" r="13024"/>
          <a:stretch/>
        </p:blipFill>
        <p:spPr bwMode="auto">
          <a:xfrm>
            <a:off x="6054588" y="1916021"/>
            <a:ext cx="5675857" cy="41232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0155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0076" y="-1128692"/>
            <a:ext cx="9144000" cy="23876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и источники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://previews.123rf.com/images/sgame/sgame1207/sgame120700001/14272425-3d-film-reel-copy-isolated-on-white-background-Stock-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516" y="65108"/>
            <a:ext cx="1360484" cy="101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195" y="1528562"/>
            <a:ext cx="117696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Издание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«Съемочная площадка – Ростов Великий»; издательство «Ярослав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Мурый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Смарагдова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М.П.,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Печникова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Т.В, 2012 г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http://www.rutraveller.ru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https://www.kinopoisk.ru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http://www.gradrostov.ru/map.html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https://www.votpusk.ru/country/dostoprim_s.asp?CN=RU4&amp;CT=RU4010&amp;Q=X&amp;P=1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http://dic.academic.ru/dic.nsf/ruwiki/206023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http://shkolazhizni.ru/culture/articles/61723/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http://forum.nashtransport.ru/uploads/1302346573/gallery_2996_1420_176201.jpg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http://www.rostov-monastir.ru/uploads/obitel/012.jpg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http://s4.fotokto.ru/photo/full/91/911085.jpg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http://www.gradrostov.ru/dorevolfoto.html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https://img-fotki.yandex.ru/get/16191/99239988.db/0_138ff4_9aac302b_XL.jpg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http://photos.wikimapia.org/p/00/03/36/38/70_big.jpg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1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previews.123rf.com/images/sgame/sgame1207/sgame120700001/14272425-3d-film-reel-copy-isolated-on-white-background-Stock-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516" y="65108"/>
            <a:ext cx="1360484" cy="101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7292" y="1215054"/>
            <a:ext cx="7963988" cy="47602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Актуальность: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Экскурсия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посвящается 50-летию Золотого Кольца России, 1155-летию города Ростова.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разработать экскурсию по местам города Ростова, где снимались художественные фильмы, показывающую культурную ценность города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•заинтересовать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слушателей объектами посещения и сюжетами фильмов;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•дать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информацию о фильмах и местах их съемок;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•обеспечить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увлекательный досуг экскурсантам.</a:t>
            </a:r>
          </a:p>
        </p:txBody>
      </p:sp>
    </p:spTree>
    <p:extLst>
      <p:ext uri="{BB962C8B-B14F-4D97-AF65-F5344CB8AC3E}">
        <p14:creationId xmlns:p14="http://schemas.microsoft.com/office/powerpoint/2010/main" val="202787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924157"/>
              </p:ext>
            </p:extLst>
          </p:nvPr>
        </p:nvGraphicFramePr>
        <p:xfrm>
          <a:off x="940527" y="574766"/>
          <a:ext cx="10204498" cy="612770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536394">
                  <a:extLst>
                    <a:ext uri="{9D8B030D-6E8A-4147-A177-3AD203B41FA5}">
                      <a16:colId xmlns:a16="http://schemas.microsoft.com/office/drawing/2014/main" val="2670936362"/>
                    </a:ext>
                  </a:extLst>
                </a:gridCol>
                <a:gridCol w="1536394">
                  <a:extLst>
                    <a:ext uri="{9D8B030D-6E8A-4147-A177-3AD203B41FA5}">
                      <a16:colId xmlns:a16="http://schemas.microsoft.com/office/drawing/2014/main" val="2899200779"/>
                    </a:ext>
                  </a:extLst>
                </a:gridCol>
                <a:gridCol w="1258306">
                  <a:extLst>
                    <a:ext uri="{9D8B030D-6E8A-4147-A177-3AD203B41FA5}">
                      <a16:colId xmlns:a16="http://schemas.microsoft.com/office/drawing/2014/main" val="1679794769"/>
                    </a:ext>
                  </a:extLst>
                </a:gridCol>
                <a:gridCol w="2096518">
                  <a:extLst>
                    <a:ext uri="{9D8B030D-6E8A-4147-A177-3AD203B41FA5}">
                      <a16:colId xmlns:a16="http://schemas.microsoft.com/office/drawing/2014/main" val="556709873"/>
                    </a:ext>
                  </a:extLst>
                </a:gridCol>
                <a:gridCol w="1957473">
                  <a:extLst>
                    <a:ext uri="{9D8B030D-6E8A-4147-A177-3AD203B41FA5}">
                      <a16:colId xmlns:a16="http://schemas.microsoft.com/office/drawing/2014/main" val="1107325260"/>
                    </a:ext>
                  </a:extLst>
                </a:gridCol>
                <a:gridCol w="1819413">
                  <a:extLst>
                    <a:ext uri="{9D8B030D-6E8A-4147-A177-3AD203B41FA5}">
                      <a16:colId xmlns:a16="http://schemas.microsoft.com/office/drawing/2014/main" val="1758731891"/>
                    </a:ext>
                  </a:extLst>
                </a:gridCol>
              </a:tblGrid>
              <a:tr h="7650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Места остановки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показа-рассказа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-ность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содержание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техники безопасности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и приемы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3452487517"/>
                  </a:ext>
                </a:extLst>
              </a:tr>
              <a:tr h="11475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Вокзал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Вокзал и привокзальная площадь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Краткий рассказ об истории вокзала, рассказ о фильмах «Коммунист», «Тридцать три», «Марш-бросок»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подходите близко к железнодорожным путям!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 и показ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790074740"/>
                  </a:ext>
                </a:extLst>
              </a:tr>
              <a:tr h="9562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Спасо-Яковлевский Димитриев монастырь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на озеро и сам монастырь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мин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Краткий рассказ об истории монастыря, рассказ о фильме «Полицейские и воры»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Следуйте указаниям экскурсовода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 и показ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3526387837"/>
                  </a:ext>
                </a:extLst>
              </a:tr>
              <a:tr h="15300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Соборная площадь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на Кремль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мин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Краткий рассказ об истории площади, рассказ о фильмах «Держись за облака», «Судьба Резидента», «Мой нежный и ласковый зверь», «Царская охота»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выбегайте на дорогу!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 и показ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2003995297"/>
                  </a:ext>
                </a:extLst>
              </a:tr>
              <a:tr h="15300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Красная палата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Красная палата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мин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Краткий рассказ об истории палаты, рассказ о фильмах «Веселое волшебство», «Руслан и Людмила», «Борис Годунов», «Красная вишня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«Кровавая барыня»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Следуйте указаниям экскурсовода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 и показ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402332146"/>
                  </a:ext>
                </a:extLst>
              </a:tr>
            </a:tbl>
          </a:graphicData>
        </a:graphic>
      </p:graphicFrame>
      <p:pic>
        <p:nvPicPr>
          <p:cNvPr id="1032" name="Picture 8" descr="http://previews.123rf.com/images/sgame/sgame1207/sgame120700001/14272425-3d-film-reel-copy-isolated-on-white-background-Stock-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516" y="65108"/>
            <a:ext cx="1360484" cy="101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74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876060"/>
              </p:ext>
            </p:extLst>
          </p:nvPr>
        </p:nvGraphicFramePr>
        <p:xfrm>
          <a:off x="679269" y="574766"/>
          <a:ext cx="10698480" cy="591139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610769">
                  <a:extLst>
                    <a:ext uri="{9D8B030D-6E8A-4147-A177-3AD203B41FA5}">
                      <a16:colId xmlns:a16="http://schemas.microsoft.com/office/drawing/2014/main" val="2670936362"/>
                    </a:ext>
                  </a:extLst>
                </a:gridCol>
                <a:gridCol w="1610769">
                  <a:extLst>
                    <a:ext uri="{9D8B030D-6E8A-4147-A177-3AD203B41FA5}">
                      <a16:colId xmlns:a16="http://schemas.microsoft.com/office/drawing/2014/main" val="2899200779"/>
                    </a:ext>
                  </a:extLst>
                </a:gridCol>
                <a:gridCol w="1319219">
                  <a:extLst>
                    <a:ext uri="{9D8B030D-6E8A-4147-A177-3AD203B41FA5}">
                      <a16:colId xmlns:a16="http://schemas.microsoft.com/office/drawing/2014/main" val="1679794769"/>
                    </a:ext>
                  </a:extLst>
                </a:gridCol>
                <a:gridCol w="2198007">
                  <a:extLst>
                    <a:ext uri="{9D8B030D-6E8A-4147-A177-3AD203B41FA5}">
                      <a16:colId xmlns:a16="http://schemas.microsoft.com/office/drawing/2014/main" val="556709873"/>
                    </a:ext>
                  </a:extLst>
                </a:gridCol>
                <a:gridCol w="2052230">
                  <a:extLst>
                    <a:ext uri="{9D8B030D-6E8A-4147-A177-3AD203B41FA5}">
                      <a16:colId xmlns:a16="http://schemas.microsoft.com/office/drawing/2014/main" val="1107325260"/>
                    </a:ext>
                  </a:extLst>
                </a:gridCol>
                <a:gridCol w="1907486">
                  <a:extLst>
                    <a:ext uri="{9D8B030D-6E8A-4147-A177-3AD203B41FA5}">
                      <a16:colId xmlns:a16="http://schemas.microsoft.com/office/drawing/2014/main" val="1758731891"/>
                    </a:ext>
                  </a:extLst>
                </a:gridCol>
              </a:tblGrid>
              <a:tr h="7650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Места остановки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Объект показа-рассказа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Продолжитель</a:t>
                      </a:r>
                      <a:r>
                        <a:rPr lang="ru-RU" sz="1200" dirty="0" smtClean="0">
                          <a:effectLst/>
                        </a:rPr>
                        <a:t>-ность </a:t>
                      </a:r>
                      <a:r>
                        <a:rPr lang="ru-RU" sz="1200" dirty="0">
                          <a:effectLst/>
                        </a:rPr>
                        <a:t>осмотра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Основное содержание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Организация техники безопасности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Методы и приемы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3452487517"/>
                  </a:ext>
                </a:extLst>
              </a:tr>
              <a:tr h="11475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Белая палата и церковь Спаса на Сенях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Белая палата, церковь Спаса на Сенях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мин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Краткий рассказ о палате и церкви, дополнение к рассказу о фильме «Красная вишня»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Следуйте указаниям экскурсовода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Рассказ и показ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0074740"/>
                  </a:ext>
                </a:extLst>
              </a:tr>
              <a:tr h="9562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Звонница Успенского собора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Звонница, колокола, Успенский собор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мин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Краткий рассказ об истории звонницы, рассказ о фильмах «Петр Первый», «Семь стариков и одна девушка», «Иван Васильевич меняет профессию», «Невероятные приключения итальянцев в России», «Трактир на Пятницкой»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Следуйте указаниям экскурсовода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Рассказ и показ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6387837"/>
                  </a:ext>
                </a:extLst>
              </a:tr>
              <a:tr h="15300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Церковь Спаса на Торгу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Церковь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мин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Краткий рассказ о церкви и фильме «Братья Карамазовы»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Переходите дорогу осторожно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Рассказ и показ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3995297"/>
                  </a:ext>
                </a:extLst>
              </a:tr>
            </a:tbl>
          </a:graphicData>
        </a:graphic>
      </p:graphicFrame>
      <p:pic>
        <p:nvPicPr>
          <p:cNvPr id="1032" name="Picture 8" descr="http://previews.123rf.com/images/sgame/sgame1207/sgame120700001/14272425-3d-film-reel-copy-isolated-on-white-background-Stock-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516" y="65108"/>
            <a:ext cx="1360484" cy="101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888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558285"/>
              </p:ext>
            </p:extLst>
          </p:nvPr>
        </p:nvGraphicFramePr>
        <p:xfrm>
          <a:off x="679269" y="574766"/>
          <a:ext cx="10698480" cy="592876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610769">
                  <a:extLst>
                    <a:ext uri="{9D8B030D-6E8A-4147-A177-3AD203B41FA5}">
                      <a16:colId xmlns:a16="http://schemas.microsoft.com/office/drawing/2014/main" val="2670936362"/>
                    </a:ext>
                  </a:extLst>
                </a:gridCol>
                <a:gridCol w="1610769">
                  <a:extLst>
                    <a:ext uri="{9D8B030D-6E8A-4147-A177-3AD203B41FA5}">
                      <a16:colId xmlns:a16="http://schemas.microsoft.com/office/drawing/2014/main" val="2899200779"/>
                    </a:ext>
                  </a:extLst>
                </a:gridCol>
                <a:gridCol w="1319219">
                  <a:extLst>
                    <a:ext uri="{9D8B030D-6E8A-4147-A177-3AD203B41FA5}">
                      <a16:colId xmlns:a16="http://schemas.microsoft.com/office/drawing/2014/main" val="1679794769"/>
                    </a:ext>
                  </a:extLst>
                </a:gridCol>
                <a:gridCol w="2198007">
                  <a:extLst>
                    <a:ext uri="{9D8B030D-6E8A-4147-A177-3AD203B41FA5}">
                      <a16:colId xmlns:a16="http://schemas.microsoft.com/office/drawing/2014/main" val="556709873"/>
                    </a:ext>
                  </a:extLst>
                </a:gridCol>
                <a:gridCol w="2052230">
                  <a:extLst>
                    <a:ext uri="{9D8B030D-6E8A-4147-A177-3AD203B41FA5}">
                      <a16:colId xmlns:a16="http://schemas.microsoft.com/office/drawing/2014/main" val="1107325260"/>
                    </a:ext>
                  </a:extLst>
                </a:gridCol>
                <a:gridCol w="1907486">
                  <a:extLst>
                    <a:ext uri="{9D8B030D-6E8A-4147-A177-3AD203B41FA5}">
                      <a16:colId xmlns:a16="http://schemas.microsoft.com/office/drawing/2014/main" val="1758731891"/>
                    </a:ext>
                  </a:extLst>
                </a:gridCol>
              </a:tblGrid>
              <a:tr h="7650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Места остановки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Объект показа-рассказа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Продолжитель</a:t>
                      </a:r>
                      <a:r>
                        <a:rPr lang="ru-RU" sz="1200" dirty="0" smtClean="0">
                          <a:effectLst/>
                        </a:rPr>
                        <a:t>-ность </a:t>
                      </a:r>
                      <a:r>
                        <a:rPr lang="ru-RU" sz="1200" dirty="0">
                          <a:effectLst/>
                        </a:rPr>
                        <a:t>осмотра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Основное содержание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Организация техники безопасности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Методы и приемы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3452487517"/>
                  </a:ext>
                </a:extLst>
              </a:tr>
              <a:tr h="11475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Пристань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 на озеро, вид на Спасо-Яковлевс-кий монастырь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мин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Рассказ о фильмах «Егорино горе», «Слезы капали», «Тридцать три», «Человек с другой стороны»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подходите близко к воде!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Рассказ и показ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0074740"/>
                  </a:ext>
                </a:extLst>
              </a:tr>
              <a:tr h="9562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Церковь Козьмы и Дамиана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Церковь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мин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Краткий рассказ об истории церкви, рассказ о сериале «Раскол»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выбегайте на дорогу!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Рассказ и показ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6387837"/>
                  </a:ext>
                </a:extLst>
              </a:tr>
              <a:tr h="15300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Московский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тракт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Здание гостиницы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мин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Краткая история гостиницы, рассказ о фильме «Девять дней и одно утро»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выбегайте на дорогу!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Рассказ и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3995297"/>
                  </a:ext>
                </a:extLst>
              </a:tr>
              <a:tr h="15300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Гимназия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Гимназия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мин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Краткий рассказ об истории создания, дополнение рассказа о фильмах «Красная вишня» и «Девять дней и одно утро»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выбегайте на дорогу!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Рассказ и показ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0869313"/>
                  </a:ext>
                </a:extLst>
              </a:tr>
            </a:tbl>
          </a:graphicData>
        </a:graphic>
      </p:graphicFrame>
      <p:pic>
        <p:nvPicPr>
          <p:cNvPr id="1032" name="Picture 8" descr="http://previews.123rf.com/images/sgame/sgame1207/sgame120700001/14272425-3d-film-reel-copy-isolated-on-white-background-Stock-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516" y="65108"/>
            <a:ext cx="1360484" cy="101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11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5911" y="-931304"/>
            <a:ext cx="9144000" cy="23876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 Великий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://previews.123rf.com/images/sgame/sgame1207/sgame120700001/14272425-3d-film-reel-copy-isolated-on-white-background-Stock-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516" y="65108"/>
            <a:ext cx="1360484" cy="101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otusite.ru/Images/userfiles/images/imag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57" y="1604214"/>
            <a:ext cx="11334103" cy="494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091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5911" y="-931304"/>
            <a:ext cx="9144000" cy="23876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Старый вокзал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://previews.123rf.com/images/sgame/sgame1207/sgame120700001/14272425-3d-film-reel-copy-isolated-on-white-background-Stock-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516" y="65108"/>
            <a:ext cx="1360484" cy="101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046" y="2036396"/>
            <a:ext cx="9188119" cy="437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33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5911" y="-931304"/>
            <a:ext cx="9144000" cy="23876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Вокзал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://previews.123rf.com/images/sgame/sgame1207/sgame120700001/14272425-3d-film-reel-copy-isolated-on-white-background-Stock-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516" y="65108"/>
            <a:ext cx="1360484" cy="101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forum.nashtransport.ru/uploads/1302346573/gallery_2996_1420_1762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164" y="1792741"/>
            <a:ext cx="6883356" cy="4777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061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0076" y="-1128692"/>
            <a:ext cx="9144000" cy="23876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Коммунист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://previews.123rf.com/images/sgame/sgame1207/sgame120700001/14272425-3d-film-reel-copy-isolated-on-white-background-Stock-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516" y="65108"/>
            <a:ext cx="1360484" cy="101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ovideo.ru/images/posters/0019/2445/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82" y="1588950"/>
            <a:ext cx="2954504" cy="485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vokrug.tv/pic/product/4/7/5/4/medium_4754e6c99ffd33df61ec25cffc94e0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039" y="1423851"/>
            <a:ext cx="6858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1270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598</Words>
  <Application>Microsoft Office PowerPoint</Application>
  <PresentationFormat>Широкоэкранный</PresentationFormat>
  <Paragraphs>127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Город Ростов как фон художественных фильмов</vt:lpstr>
      <vt:lpstr>Презентация PowerPoint</vt:lpstr>
      <vt:lpstr>Презентация PowerPoint</vt:lpstr>
      <vt:lpstr>Презентация PowerPoint</vt:lpstr>
      <vt:lpstr>Презентация PowerPoint</vt:lpstr>
      <vt:lpstr>Ростов Великий</vt:lpstr>
      <vt:lpstr>Старый вокзал</vt:lpstr>
      <vt:lpstr>Вокзал</vt:lpstr>
      <vt:lpstr>Коммунист</vt:lpstr>
      <vt:lpstr>Коммунист</vt:lpstr>
      <vt:lpstr>Тридцать три</vt:lpstr>
      <vt:lpstr>Тридцать три</vt:lpstr>
      <vt:lpstr>Марш-бросок</vt:lpstr>
      <vt:lpstr>Марш-бросок</vt:lpstr>
      <vt:lpstr>Литература и источники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Ростов Великий в кино</dc:title>
  <dc:creator>ДЕТКИ</dc:creator>
  <cp:lastModifiedBy>ДЕТКИ</cp:lastModifiedBy>
  <cp:revision>20</cp:revision>
  <dcterms:created xsi:type="dcterms:W3CDTF">2016-11-21T20:28:53Z</dcterms:created>
  <dcterms:modified xsi:type="dcterms:W3CDTF">2017-04-25T03:32:06Z</dcterms:modified>
</cp:coreProperties>
</file>