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059" autoAdjust="0"/>
    <p:restoredTop sz="94660"/>
  </p:normalViewPr>
  <p:slideViewPr>
    <p:cSldViewPr>
      <p:cViewPr varScale="1">
        <p:scale>
          <a:sx n="68" d="100"/>
          <a:sy n="68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807A-5CBD-4824-BB01-B6B07F816867}" type="datetimeFigureOut">
              <a:rPr lang="ru-RU" smtClean="0"/>
              <a:t>03.05.2012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207E-08B1-47DC-BF94-A94C7DC765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807A-5CBD-4824-BB01-B6B07F816867}" type="datetimeFigureOut">
              <a:rPr lang="ru-RU" smtClean="0"/>
              <a:t>03.05.2012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207E-08B1-47DC-BF94-A94C7DC765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807A-5CBD-4824-BB01-B6B07F816867}" type="datetimeFigureOut">
              <a:rPr lang="ru-RU" smtClean="0"/>
              <a:t>03.05.2012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207E-08B1-47DC-BF94-A94C7DC765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807A-5CBD-4824-BB01-B6B07F816867}" type="datetimeFigureOut">
              <a:rPr lang="ru-RU" smtClean="0"/>
              <a:t>03.05.2012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207E-08B1-47DC-BF94-A94C7DC765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807A-5CBD-4824-BB01-B6B07F816867}" type="datetimeFigureOut">
              <a:rPr lang="ru-RU" smtClean="0"/>
              <a:t>03.05.2012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207E-08B1-47DC-BF94-A94C7DC765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807A-5CBD-4824-BB01-B6B07F816867}" type="datetimeFigureOut">
              <a:rPr lang="ru-RU" smtClean="0"/>
              <a:t>03.05.2012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207E-08B1-47DC-BF94-A94C7DC765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807A-5CBD-4824-BB01-B6B07F816867}" type="datetimeFigureOut">
              <a:rPr lang="ru-RU" smtClean="0"/>
              <a:t>03.05.2012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207E-08B1-47DC-BF94-A94C7DC765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807A-5CBD-4824-BB01-B6B07F816867}" type="datetimeFigureOut">
              <a:rPr lang="ru-RU" smtClean="0"/>
              <a:t>03.05.2012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207E-08B1-47DC-BF94-A94C7DC765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807A-5CBD-4824-BB01-B6B07F816867}" type="datetimeFigureOut">
              <a:rPr lang="ru-RU" smtClean="0"/>
              <a:t>03.05.2012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207E-08B1-47DC-BF94-A94C7DC765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807A-5CBD-4824-BB01-B6B07F816867}" type="datetimeFigureOut">
              <a:rPr lang="ru-RU" smtClean="0"/>
              <a:t>03.05.2012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207E-08B1-47DC-BF94-A94C7DC765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A807A-5CBD-4824-BB01-B6B07F816867}" type="datetimeFigureOut">
              <a:rPr lang="ru-RU" smtClean="0"/>
              <a:t>03.05.2012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207E-08B1-47DC-BF94-A94C7DC765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A807A-5CBD-4824-BB01-B6B07F816867}" type="datetimeFigureOut">
              <a:rPr lang="ru-RU" smtClean="0"/>
              <a:t>03.05.2012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9207E-08B1-47DC-BF94-A94C7DC7655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3314722"/>
          </a:xfrm>
        </p:spPr>
        <p:txBody>
          <a:bodyPr>
            <a:normAutofit/>
          </a:bodyPr>
          <a:lstStyle/>
          <a:p>
            <a:r>
              <a:rPr lang="ru-RU" sz="1600" dirty="0"/>
              <a:t>МОУ гимназия имени А. Л. </a:t>
            </a:r>
            <a:r>
              <a:rPr lang="ru-RU" sz="1600" dirty="0" err="1"/>
              <a:t>Кекина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Различные </a:t>
            </a:r>
            <a:r>
              <a:rPr lang="ru-RU" dirty="0"/>
              <a:t>доказательства теоремы Пифагора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4000504"/>
            <a:ext cx="6400800" cy="2643206"/>
          </a:xfrm>
        </p:spPr>
        <p:txBody>
          <a:bodyPr>
            <a:normAutofit/>
          </a:bodyPr>
          <a:lstStyle/>
          <a:p>
            <a:pPr algn="r"/>
            <a:r>
              <a:rPr lang="ru-RU" sz="2000" dirty="0">
                <a:solidFill>
                  <a:schemeClr val="tx1"/>
                </a:solidFill>
              </a:rPr>
              <a:t>Выполнила: обучающаяся 9 «Б» класса</a:t>
            </a:r>
          </a:p>
          <a:p>
            <a:pPr algn="r"/>
            <a:r>
              <a:rPr lang="ru-RU" sz="2000" dirty="0">
                <a:solidFill>
                  <a:schemeClr val="tx1"/>
                </a:solidFill>
              </a:rPr>
              <a:t>Воробьева Татьяна Николаевна</a:t>
            </a:r>
          </a:p>
          <a:p>
            <a:pPr algn="r"/>
            <a:r>
              <a:rPr lang="ru-RU" sz="2000" dirty="0">
                <a:solidFill>
                  <a:schemeClr val="tx1"/>
                </a:solidFill>
              </a:rPr>
              <a:t>Руководитель:  учитель математики</a:t>
            </a:r>
          </a:p>
          <a:p>
            <a:pPr algn="r"/>
            <a:r>
              <a:rPr lang="ru-RU" sz="2000" dirty="0">
                <a:solidFill>
                  <a:schemeClr val="tx1"/>
                </a:solidFill>
              </a:rPr>
              <a:t>Трифонова Елена Вячеславовна</a:t>
            </a:r>
          </a:p>
          <a:p>
            <a:endParaRPr lang="ru-RU" dirty="0" smtClean="0"/>
          </a:p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                                г. </a:t>
            </a:r>
            <a:r>
              <a:rPr lang="ru-RU" sz="1600" dirty="0">
                <a:solidFill>
                  <a:schemeClr val="tx1"/>
                </a:solidFill>
              </a:rPr>
              <a:t>Ростов, 2012 год</a:t>
            </a:r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создания теоремы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Сохранилось </a:t>
            </a:r>
            <a:r>
              <a:rPr lang="ru-RU" dirty="0"/>
              <a:t>древнее предание, что в честь своего открытия Пифагор принёс в жертву богам быка, по другим свидетельствам – даже сто быков.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oc_any.gif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86512" y="857232"/>
            <a:ext cx="2428892" cy="292895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Доказательство Евклида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5929354" cy="285752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000" dirty="0" smtClean="0"/>
              <a:t>       На </a:t>
            </a:r>
            <a:r>
              <a:rPr lang="ru-RU" sz="2000" dirty="0"/>
              <a:t>гипотенузе и катетах прямоугольного треугольника </a:t>
            </a:r>
            <a:r>
              <a:rPr lang="ru-RU" sz="2000" dirty="0" smtClean="0"/>
              <a:t>АВС строятся соответствующие </a:t>
            </a:r>
            <a:r>
              <a:rPr lang="ru-RU" sz="2000" dirty="0"/>
              <a:t>квадраты и доказывается, что прямоугольник BJLD равновелик квадрату ABFH, а прямоугольник </a:t>
            </a:r>
            <a:r>
              <a:rPr lang="en-US" sz="2000" dirty="0"/>
              <a:t>J</a:t>
            </a:r>
            <a:r>
              <a:rPr lang="ru-RU" sz="2000" dirty="0"/>
              <a:t>CEL - квадрату АСК</a:t>
            </a:r>
            <a:r>
              <a:rPr lang="en-US" sz="2000" dirty="0"/>
              <a:t>G</a:t>
            </a:r>
            <a:r>
              <a:rPr lang="ru-RU" sz="2000" dirty="0"/>
              <a:t>. Тогда сумма квадратов на катетах будет равна квадрату на гипотенузе.</a:t>
            </a:r>
          </a:p>
          <a:p>
            <a:pPr>
              <a:buNone/>
            </a:pPr>
            <a:r>
              <a:rPr lang="ru-RU" sz="2000" dirty="0"/>
              <a:t>Т</a:t>
            </a:r>
            <a:r>
              <a:rPr lang="ru-RU" sz="2000" dirty="0" smtClean="0"/>
              <a:t>реугольники </a:t>
            </a:r>
            <a:r>
              <a:rPr lang="ru-RU" sz="2000" dirty="0"/>
              <a:t>ABD и BFC равны по двум сторонам и углу между ними:</a:t>
            </a:r>
          </a:p>
          <a:p>
            <a:pPr>
              <a:buNone/>
            </a:pPr>
            <a:r>
              <a:rPr lang="ru-RU" sz="2000" dirty="0"/>
              <a:t>FB = AB, BC = BD</a:t>
            </a:r>
          </a:p>
          <a:p>
            <a:pPr>
              <a:buNone/>
            </a:pPr>
            <a:r>
              <a:rPr lang="ru-RU" sz="2000" dirty="0"/>
              <a:t> </a:t>
            </a:r>
            <a:r>
              <a:rPr lang="ru-RU" sz="2000" dirty="0" smtClean="0"/>
              <a:t>∠ </a:t>
            </a:r>
            <a:r>
              <a:rPr lang="en-US" sz="2000" dirty="0"/>
              <a:t>FBC</a:t>
            </a:r>
            <a:r>
              <a:rPr lang="ru-RU" sz="2000" dirty="0"/>
              <a:t>=∠</a:t>
            </a:r>
            <a:r>
              <a:rPr lang="en-US" sz="2000" dirty="0"/>
              <a:t>FBA</a:t>
            </a:r>
            <a:r>
              <a:rPr lang="ru-RU" sz="2000" dirty="0"/>
              <a:t>+∠</a:t>
            </a:r>
            <a:r>
              <a:rPr lang="en-US" sz="2000" dirty="0"/>
              <a:t>ABC</a:t>
            </a:r>
            <a:r>
              <a:rPr lang="ru-RU" sz="2000" dirty="0"/>
              <a:t>=90</a:t>
            </a:r>
            <a:r>
              <a:rPr lang="ru-RU" sz="2000" baseline="30000" dirty="0"/>
              <a:t>0</a:t>
            </a:r>
            <a:r>
              <a:rPr lang="ru-RU" sz="2000" dirty="0"/>
              <a:t>+∠</a:t>
            </a:r>
            <a:r>
              <a:rPr lang="en-US" sz="2000" dirty="0"/>
              <a:t>ABC</a:t>
            </a:r>
            <a:r>
              <a:rPr lang="ru-RU" sz="2000" dirty="0"/>
              <a:t>  </a:t>
            </a:r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/>
              <a:t>∠</a:t>
            </a:r>
            <a:r>
              <a:rPr lang="en-US" sz="2000" dirty="0"/>
              <a:t>ABD</a:t>
            </a:r>
            <a:r>
              <a:rPr lang="ru-RU" sz="2000" dirty="0"/>
              <a:t>=∠</a:t>
            </a:r>
            <a:r>
              <a:rPr lang="en-US" sz="2000" dirty="0"/>
              <a:t>DBC</a:t>
            </a:r>
            <a:r>
              <a:rPr lang="ru-RU" sz="2000" dirty="0"/>
              <a:t>+∠</a:t>
            </a:r>
            <a:r>
              <a:rPr lang="en-US" sz="2000" dirty="0"/>
              <a:t>ABC</a:t>
            </a:r>
            <a:r>
              <a:rPr lang="ru-RU" sz="2000" dirty="0"/>
              <a:t>=90</a:t>
            </a:r>
            <a:r>
              <a:rPr lang="ru-RU" sz="2000" baseline="30000" dirty="0"/>
              <a:t>0</a:t>
            </a:r>
            <a:r>
              <a:rPr lang="ru-RU" sz="2000" dirty="0"/>
              <a:t>+∠</a:t>
            </a:r>
            <a:r>
              <a:rPr lang="en-US" sz="2000" dirty="0"/>
              <a:t>ABC</a:t>
            </a:r>
            <a:r>
              <a:rPr lang="ru-RU" sz="2000" dirty="0"/>
              <a:t>     </a:t>
            </a:r>
            <a:r>
              <a:rPr lang="ru-RU" sz="2000" dirty="0" smtClean="0"/>
              <a:t> =&gt;  ∠</a:t>
            </a:r>
            <a:r>
              <a:rPr lang="en-US" sz="2000" dirty="0" smtClean="0"/>
              <a:t>FBC</a:t>
            </a:r>
            <a:r>
              <a:rPr lang="ru-RU" sz="2000" dirty="0" smtClean="0"/>
              <a:t>=∠</a:t>
            </a:r>
            <a:r>
              <a:rPr lang="en-US" sz="2000" dirty="0" smtClean="0"/>
              <a:t>ABD</a:t>
            </a:r>
            <a:r>
              <a:rPr lang="ru-RU" sz="2000" dirty="0" smtClean="0"/>
              <a:t> </a:t>
            </a:r>
            <a:r>
              <a:rPr lang="ru-RU" sz="2000" dirty="0" smtClean="0"/>
              <a:t>     </a:t>
            </a:r>
            <a:endParaRPr lang="ru-RU" sz="2000" dirty="0"/>
          </a:p>
          <a:p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3929066"/>
            <a:ext cx="785818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700" dirty="0" smtClean="0"/>
              <a:t>Но: </a:t>
            </a:r>
          </a:p>
          <a:p>
            <a:pPr>
              <a:buNone/>
            </a:pPr>
            <a:r>
              <a:rPr lang="ru-RU" sz="1700" dirty="0" smtClean="0"/>
              <a:t>S</a:t>
            </a:r>
            <a:r>
              <a:rPr lang="ru-RU" sz="1700" baseline="-25000" dirty="0" smtClean="0"/>
              <a:t>ABD</a:t>
            </a:r>
            <a:r>
              <a:rPr lang="ru-RU" sz="1700" dirty="0" smtClean="0"/>
              <a:t> = 1/2 S</a:t>
            </a:r>
            <a:r>
              <a:rPr lang="ru-RU" sz="1700" baseline="-25000" dirty="0" smtClean="0"/>
              <a:t> BJLD</a:t>
            </a:r>
            <a:r>
              <a:rPr lang="ru-RU" sz="1700" dirty="0" smtClean="0"/>
              <a:t> (так как у треугольника ABD и прямоугольника BJLD общее основание BD и общая высота LD.) Аналогично: </a:t>
            </a:r>
          </a:p>
          <a:p>
            <a:pPr>
              <a:buNone/>
            </a:pPr>
            <a:r>
              <a:rPr lang="ru-RU" sz="1700" b="1" dirty="0" smtClean="0"/>
              <a:t>S</a:t>
            </a:r>
            <a:r>
              <a:rPr lang="ru-RU" sz="1700" baseline="-25000" dirty="0" smtClean="0"/>
              <a:t>FBC</a:t>
            </a:r>
            <a:r>
              <a:rPr lang="ru-RU" sz="1700" dirty="0" smtClean="0"/>
              <a:t>=1/2S </a:t>
            </a:r>
            <a:r>
              <a:rPr lang="ru-RU" sz="1700" baseline="-25000" dirty="0" smtClean="0"/>
              <a:t>ABFH</a:t>
            </a:r>
            <a:endParaRPr lang="ru-RU" sz="1700" dirty="0" smtClean="0"/>
          </a:p>
          <a:p>
            <a:pPr>
              <a:buNone/>
            </a:pPr>
            <a:r>
              <a:rPr lang="ru-RU" sz="1700" dirty="0" smtClean="0"/>
              <a:t>(BF-общее основание, АВ - общая высота). Отсюда, учитывая, что  S</a:t>
            </a:r>
            <a:r>
              <a:rPr lang="ru-RU" sz="1700" baseline="-25000" dirty="0" smtClean="0"/>
              <a:t>ABD</a:t>
            </a:r>
            <a:r>
              <a:rPr lang="ru-RU" sz="1700" dirty="0" smtClean="0"/>
              <a:t>=S</a:t>
            </a:r>
            <a:r>
              <a:rPr lang="ru-RU" sz="1700" baseline="-25000" dirty="0" smtClean="0"/>
              <a:t>FBC </a:t>
            </a:r>
            <a:r>
              <a:rPr lang="ru-RU" sz="1700" dirty="0" smtClean="0"/>
              <a:t>, имеем </a:t>
            </a:r>
          </a:p>
          <a:p>
            <a:pPr>
              <a:buNone/>
            </a:pPr>
            <a:r>
              <a:rPr lang="ru-RU" sz="1700" dirty="0" smtClean="0"/>
              <a:t>S</a:t>
            </a:r>
            <a:r>
              <a:rPr lang="ru-RU" sz="1700" baseline="-25000" dirty="0" smtClean="0"/>
              <a:t>BJLD</a:t>
            </a:r>
            <a:r>
              <a:rPr lang="ru-RU" sz="1700" dirty="0" smtClean="0"/>
              <a:t>=S</a:t>
            </a:r>
            <a:r>
              <a:rPr lang="ru-RU" sz="1700" baseline="-25000" dirty="0" smtClean="0"/>
              <a:t>ABFH.</a:t>
            </a:r>
            <a:endParaRPr lang="ru-RU" sz="1700" dirty="0" smtClean="0"/>
          </a:p>
          <a:p>
            <a:pPr>
              <a:buNone/>
            </a:pPr>
            <a:r>
              <a:rPr lang="ru-RU" sz="1700" dirty="0" smtClean="0"/>
              <a:t>Аналогично, используя равенство треугольников ВСК и АСЕ, доказывается, что  S</a:t>
            </a:r>
            <a:r>
              <a:rPr lang="ru-RU" sz="1700" baseline="-25000" dirty="0" smtClean="0"/>
              <a:t>JCEL</a:t>
            </a:r>
            <a:r>
              <a:rPr lang="ru-RU" sz="1700" dirty="0" smtClean="0"/>
              <a:t>=S</a:t>
            </a:r>
            <a:r>
              <a:rPr lang="ru-RU" sz="1700" baseline="-25000" dirty="0" smtClean="0"/>
              <a:t>ACKG.</a:t>
            </a:r>
            <a:endParaRPr lang="ru-RU" sz="1700" dirty="0" smtClean="0"/>
          </a:p>
          <a:p>
            <a:pPr>
              <a:buNone/>
            </a:pPr>
            <a:r>
              <a:rPr lang="ru-RU" sz="1700" dirty="0" smtClean="0"/>
              <a:t>Итак,  </a:t>
            </a:r>
            <a:r>
              <a:rPr lang="en-US" sz="1700" dirty="0" smtClean="0"/>
              <a:t>S</a:t>
            </a:r>
            <a:r>
              <a:rPr lang="en-US" sz="1700" baseline="-25000" dirty="0" smtClean="0"/>
              <a:t>ABFH</a:t>
            </a:r>
            <a:r>
              <a:rPr lang="ru-RU" sz="1700" dirty="0" smtClean="0"/>
              <a:t>+</a:t>
            </a:r>
            <a:r>
              <a:rPr lang="en-US" sz="1700" dirty="0" smtClean="0"/>
              <a:t>S</a:t>
            </a:r>
            <a:r>
              <a:rPr lang="en-US" sz="1700" baseline="-25000" dirty="0" smtClean="0"/>
              <a:t>ACKG</a:t>
            </a:r>
            <a:r>
              <a:rPr lang="ru-RU" sz="1700" dirty="0" smtClean="0"/>
              <a:t>= </a:t>
            </a:r>
            <a:r>
              <a:rPr lang="en-US" sz="1700" dirty="0" smtClean="0"/>
              <a:t>S</a:t>
            </a:r>
            <a:r>
              <a:rPr lang="en-US" sz="1700" baseline="-25000" dirty="0" smtClean="0"/>
              <a:t>BJLD</a:t>
            </a:r>
            <a:r>
              <a:rPr lang="ru-RU" sz="1700" dirty="0" smtClean="0"/>
              <a:t>+</a:t>
            </a:r>
            <a:r>
              <a:rPr lang="en-US" sz="1700" dirty="0" smtClean="0"/>
              <a:t>S</a:t>
            </a:r>
            <a:r>
              <a:rPr lang="en-US" sz="1700" baseline="-25000" dirty="0" smtClean="0"/>
              <a:t>JCEL</a:t>
            </a:r>
            <a:r>
              <a:rPr lang="ru-RU" sz="1700" dirty="0" smtClean="0"/>
              <a:t>= </a:t>
            </a:r>
            <a:r>
              <a:rPr lang="en-US" sz="1700" dirty="0" smtClean="0"/>
              <a:t>S</a:t>
            </a:r>
            <a:r>
              <a:rPr lang="en-US" sz="1700" baseline="-25000" dirty="0" smtClean="0"/>
              <a:t>BCED </a:t>
            </a:r>
            <a:r>
              <a:rPr lang="ru-RU" sz="1700" dirty="0" smtClean="0"/>
              <a:t>,</a:t>
            </a:r>
          </a:p>
          <a:p>
            <a:pPr>
              <a:buNone/>
            </a:pPr>
            <a:r>
              <a:rPr lang="ru-RU" sz="1700" dirty="0" smtClean="0"/>
              <a:t>что и требовалось доказать.</a:t>
            </a:r>
            <a:endParaRPr lang="ru-RU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Древнекитайское доказательство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507209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На </a:t>
            </a:r>
            <a:r>
              <a:rPr lang="ru-RU" dirty="0"/>
              <a:t>древнекитайском чертеже четыре равных прямоугольных треугольника с катетами </a:t>
            </a:r>
            <a:r>
              <a:rPr lang="en-US" dirty="0"/>
              <a:t>a</a:t>
            </a:r>
            <a:r>
              <a:rPr lang="ru-RU" dirty="0"/>
              <a:t>, </a:t>
            </a:r>
            <a:r>
              <a:rPr lang="en-US" dirty="0"/>
              <a:t>b</a:t>
            </a:r>
            <a:r>
              <a:rPr lang="ru-RU" dirty="0"/>
              <a:t> и гипотенузой с уложены так, что их внешний контур образует квадрат со стороной </a:t>
            </a:r>
            <a:r>
              <a:rPr lang="en-US" dirty="0"/>
              <a:t>a</a:t>
            </a:r>
            <a:r>
              <a:rPr lang="ru-RU" dirty="0"/>
              <a:t>+</a:t>
            </a:r>
            <a:r>
              <a:rPr lang="en-US" dirty="0"/>
              <a:t>b</a:t>
            </a:r>
            <a:r>
              <a:rPr lang="ru-RU" dirty="0"/>
              <a:t>, а внутренний – квадрат со стороной с, построенный на гипотенузе </a:t>
            </a: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en-US" i="1" dirty="0"/>
              <a:t>		</a:t>
            </a:r>
            <a:endParaRPr lang="ru-RU" dirty="0"/>
          </a:p>
          <a:p>
            <a:pPr>
              <a:buNone/>
            </a:pPr>
            <a:r>
              <a:rPr lang="en-US" i="1" dirty="0"/>
              <a:t>     </a:t>
            </a:r>
            <a:endParaRPr lang="ru-RU" i="1" dirty="0" smtClean="0">
              <a:latin typeface="+mj-lt"/>
            </a:endParaRPr>
          </a:p>
          <a:p>
            <a:pPr>
              <a:buNone/>
            </a:pPr>
            <a:r>
              <a:rPr lang="en-US" i="1" dirty="0" smtClean="0">
                <a:latin typeface="+mj-lt"/>
                <a:ea typeface="Batang" pitchFamily="18" charset="-127"/>
              </a:rPr>
              <a:t> </a:t>
            </a:r>
            <a:r>
              <a:rPr lang="ru-RU" i="1" dirty="0" smtClean="0">
                <a:latin typeface="+mj-lt"/>
                <a:ea typeface="Batang" pitchFamily="18" charset="-127"/>
              </a:rPr>
              <a:t>               </a:t>
            </a:r>
            <a:r>
              <a:rPr lang="en-US" dirty="0" smtClean="0">
                <a:latin typeface="+mj-lt"/>
                <a:ea typeface="Batang" pitchFamily="18" charset="-127"/>
                <a:cs typeface="Aparajita" pitchFamily="34" charset="0"/>
              </a:rPr>
              <a:t>a</a:t>
            </a:r>
            <a:r>
              <a:rPr lang="en-US" baseline="30000" dirty="0" smtClean="0">
                <a:latin typeface="+mj-lt"/>
                <a:ea typeface="Batang" pitchFamily="18" charset="-127"/>
                <a:cs typeface="Aparajita" pitchFamily="34" charset="0"/>
              </a:rPr>
              <a:t>2</a:t>
            </a:r>
            <a:r>
              <a:rPr lang="en-US" dirty="0" smtClean="0">
                <a:latin typeface="+mj-lt"/>
                <a:ea typeface="Batang" pitchFamily="18" charset="-127"/>
                <a:cs typeface="Aparajita" pitchFamily="34" charset="0"/>
              </a:rPr>
              <a:t> + 2ab +b</a:t>
            </a:r>
            <a:r>
              <a:rPr lang="en-US" baseline="30000" dirty="0" smtClean="0">
                <a:latin typeface="+mj-lt"/>
                <a:ea typeface="Batang" pitchFamily="18" charset="-127"/>
                <a:cs typeface="Aparajita" pitchFamily="34" charset="0"/>
              </a:rPr>
              <a:t>2</a:t>
            </a:r>
            <a:r>
              <a:rPr lang="en-US" dirty="0" smtClean="0">
                <a:latin typeface="+mj-lt"/>
                <a:ea typeface="Batang" pitchFamily="18" charset="-127"/>
                <a:cs typeface="Aparajita" pitchFamily="34" charset="0"/>
              </a:rPr>
              <a:t> = c</a:t>
            </a:r>
            <a:r>
              <a:rPr lang="en-US" baseline="30000" dirty="0" smtClean="0">
                <a:latin typeface="+mj-lt"/>
                <a:ea typeface="Batang" pitchFamily="18" charset="-127"/>
                <a:cs typeface="Aparajita" pitchFamily="34" charset="0"/>
              </a:rPr>
              <a:t>2</a:t>
            </a:r>
            <a:r>
              <a:rPr lang="en-US" dirty="0" smtClean="0">
                <a:latin typeface="+mj-lt"/>
                <a:ea typeface="Batang" pitchFamily="18" charset="-127"/>
                <a:cs typeface="Aparajita" pitchFamily="34" charset="0"/>
              </a:rPr>
              <a:t> + 2ab</a:t>
            </a:r>
            <a:endParaRPr lang="ru-RU" dirty="0" smtClean="0">
              <a:latin typeface="+mj-lt"/>
              <a:ea typeface="Batang" pitchFamily="18" charset="-127"/>
              <a:cs typeface="Aparajita" pitchFamily="34" charset="0"/>
            </a:endParaRPr>
          </a:p>
          <a:p>
            <a:pPr>
              <a:buNone/>
            </a:pPr>
            <a:r>
              <a:rPr lang="en-US" i="1" dirty="0" smtClean="0">
                <a:latin typeface="+mj-lt"/>
              </a:rPr>
              <a:t> </a:t>
            </a:r>
            <a:endParaRPr lang="ru-RU" dirty="0" smtClean="0">
              <a:latin typeface="+mj-lt"/>
            </a:endParaRPr>
          </a:p>
          <a:p>
            <a:pPr>
              <a:buNone/>
            </a:pPr>
            <a:r>
              <a:rPr lang="en-US" dirty="0" smtClean="0">
                <a:latin typeface="+mj-lt"/>
              </a:rPr>
              <a:t>                                 a</a:t>
            </a:r>
            <a:r>
              <a:rPr lang="en-US" baseline="30000" dirty="0" smtClean="0">
                <a:latin typeface="+mj-lt"/>
              </a:rPr>
              <a:t>2</a:t>
            </a:r>
            <a:r>
              <a:rPr lang="en-US" dirty="0" smtClean="0">
                <a:latin typeface="+mj-lt"/>
              </a:rPr>
              <a:t> +b</a:t>
            </a:r>
            <a:r>
              <a:rPr lang="en-US" baseline="30000" dirty="0" smtClean="0">
                <a:latin typeface="+mj-lt"/>
              </a:rPr>
              <a:t>2</a:t>
            </a:r>
            <a:r>
              <a:rPr lang="en-US" dirty="0" smtClean="0">
                <a:latin typeface="+mj-lt"/>
              </a:rPr>
              <a:t> = c</a:t>
            </a:r>
            <a:r>
              <a:rPr lang="en-US" baseline="30000" dirty="0" smtClean="0">
                <a:latin typeface="+mj-lt"/>
              </a:rPr>
              <a:t>2 </a:t>
            </a:r>
            <a:endParaRPr lang="ru-RU" baseline="30000" dirty="0" smtClean="0">
              <a:latin typeface="+mj-lt"/>
            </a:endParaRPr>
          </a:p>
          <a:p>
            <a:pPr>
              <a:buNone/>
            </a:pPr>
            <a:r>
              <a:rPr lang="en-US" baseline="30000" dirty="0" smtClean="0">
                <a:latin typeface="+mj-lt"/>
              </a:rPr>
              <a:t>     </a:t>
            </a:r>
            <a:endParaRPr lang="ru-RU" dirty="0" smtClean="0">
              <a:latin typeface="+mj-lt"/>
            </a:endParaRPr>
          </a:p>
          <a:p>
            <a:pPr>
              <a:buNone/>
            </a:pPr>
            <a:r>
              <a:rPr lang="en-US" dirty="0"/>
              <a:t>	</a:t>
            </a:r>
            <a:r>
              <a:rPr lang="ru-RU" dirty="0"/>
              <a:t>Теорема доказана.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695450" y="2857500"/>
          <a:ext cx="2519360" cy="813617"/>
        </p:xfrm>
        <a:graphic>
          <a:graphicData uri="http://schemas.openxmlformats.org/presentationml/2006/ole">
            <p:oleObj spid="_x0000_s1025" name="Формула" r:id="rId3" imgW="1231560" imgH="393480" progId="Equation.3">
              <p:embed/>
            </p:oleObj>
          </a:graphicData>
        </a:graphic>
      </p:graphicFrame>
      <p:pic>
        <p:nvPicPr>
          <p:cNvPr id="6" name="Рисунок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60" y="3429000"/>
            <a:ext cx="2838450" cy="2895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Древнеиндийское доказательство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1481"/>
            <a:ext cx="8786842" cy="364333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 smtClean="0"/>
              <a:t>    Квадрат </a:t>
            </a:r>
            <a:r>
              <a:rPr lang="ru-RU" dirty="0"/>
              <a:t>со стороной (</a:t>
            </a:r>
            <a:r>
              <a:rPr lang="en-US" dirty="0"/>
              <a:t>a</a:t>
            </a:r>
            <a:r>
              <a:rPr lang="ru-RU" dirty="0"/>
              <a:t>+</a:t>
            </a:r>
            <a:r>
              <a:rPr lang="en-US" dirty="0"/>
              <a:t>b</a:t>
            </a:r>
            <a:r>
              <a:rPr lang="ru-RU" dirty="0"/>
              <a:t>), можно разбить на части либо как на рисунке а), либо как на рисунке </a:t>
            </a:r>
            <a:r>
              <a:rPr lang="en-US" dirty="0"/>
              <a:t>b</a:t>
            </a:r>
            <a:r>
              <a:rPr lang="ru-RU" dirty="0"/>
              <a:t>). Ясно, что закрашенные треугольники на обоих рисунках одинаковы. А если от равных (площадей) отнять равные, то и останутся равные,  т.е. с</a:t>
            </a:r>
            <a:r>
              <a:rPr lang="ru-RU" baseline="30000" dirty="0"/>
              <a:t>2</a:t>
            </a:r>
            <a:r>
              <a:rPr lang="ru-RU" dirty="0"/>
              <a:t> = а</a:t>
            </a:r>
            <a:r>
              <a:rPr lang="ru-RU" baseline="30000" dirty="0"/>
              <a:t>2</a:t>
            </a:r>
            <a:r>
              <a:rPr lang="ru-RU" dirty="0"/>
              <a:t> + </a:t>
            </a:r>
            <a:r>
              <a:rPr lang="en-US" dirty="0"/>
              <a:t>b</a:t>
            </a:r>
            <a:r>
              <a:rPr lang="ru-RU" baseline="30000" dirty="0"/>
              <a:t>2</a:t>
            </a:r>
            <a:r>
              <a:rPr lang="ru-RU" dirty="0"/>
              <a:t>. Теорема доказана.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4076700"/>
            <a:ext cx="5786120" cy="27813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www.referat.ru/cache/referats/2822/image012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4143380"/>
            <a:ext cx="392909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Алгебраическое доказательство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7929618" cy="428628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Пусть </a:t>
            </a:r>
            <a:r>
              <a:rPr lang="ru-RU" dirty="0"/>
              <a:t>АВС — данный </a:t>
            </a:r>
            <a:r>
              <a:rPr lang="ru-RU" dirty="0" smtClean="0"/>
              <a:t>прямоугольный </a:t>
            </a:r>
            <a:r>
              <a:rPr lang="ru-RU" dirty="0"/>
              <a:t>треугольник с прямым углом С. Проведем высоту CD из вершины прямого угла С.</a:t>
            </a:r>
          </a:p>
          <a:p>
            <a:pPr>
              <a:buNone/>
            </a:pPr>
            <a:r>
              <a:rPr lang="ru-RU" dirty="0" smtClean="0"/>
              <a:t>    По </a:t>
            </a:r>
            <a:r>
              <a:rPr lang="ru-RU" dirty="0"/>
              <a:t>определению косинуса угла (Косинусом острого угла прямоугольного треугольника назы­вается отношение прилежащего катета к гипотенузе) </a:t>
            </a:r>
            <a:r>
              <a:rPr lang="ru-RU" i="1" dirty="0" err="1"/>
              <a:t>соs</a:t>
            </a:r>
            <a:r>
              <a:rPr lang="ru-RU" i="1" dirty="0"/>
              <a:t> ∠А</a:t>
            </a:r>
            <a:r>
              <a:rPr lang="ru-RU" dirty="0"/>
              <a:t>=AD/AC=AC/AB. Отсюда AB*AD=AC</a:t>
            </a:r>
            <a:r>
              <a:rPr lang="ru-RU" baseline="30000" dirty="0"/>
              <a:t>2</a:t>
            </a:r>
            <a:r>
              <a:rPr lang="ru-RU" dirty="0"/>
              <a:t>. Аналогично </a:t>
            </a:r>
            <a:r>
              <a:rPr lang="ru-RU" i="1" dirty="0" err="1"/>
              <a:t>соs</a:t>
            </a:r>
            <a:r>
              <a:rPr lang="ru-RU" i="1" dirty="0"/>
              <a:t> ∠В</a:t>
            </a:r>
            <a:r>
              <a:rPr lang="ru-RU" dirty="0"/>
              <a:t>=BD/BC=BC/AB. Отсюда AB*BD=ВС</a:t>
            </a:r>
            <a:r>
              <a:rPr lang="ru-RU" baseline="30000" dirty="0"/>
              <a:t>2</a:t>
            </a:r>
            <a:r>
              <a:rPr lang="ru-RU" dirty="0"/>
              <a:t>. </a:t>
            </a:r>
            <a:r>
              <a:rPr lang="ru-RU" dirty="0" err="1"/>
              <a:t>Ссложим</a:t>
            </a:r>
            <a:r>
              <a:rPr lang="ru-RU" dirty="0"/>
              <a:t> полученные равенства </a:t>
            </a:r>
            <a:r>
              <a:rPr lang="ru-RU" dirty="0" err="1"/>
              <a:t>почленно</a:t>
            </a:r>
            <a:r>
              <a:rPr lang="ru-RU" dirty="0"/>
              <a:t> (учитывая, что AD+DB=AB), получаем:</a:t>
            </a:r>
          </a:p>
          <a:p>
            <a:pPr>
              <a:buNone/>
            </a:pPr>
            <a:r>
              <a:rPr lang="ru-RU" dirty="0" smtClean="0"/>
              <a:t>     АС</a:t>
            </a:r>
            <a:r>
              <a:rPr lang="ru-RU" baseline="30000" dirty="0" smtClean="0"/>
              <a:t>2</a:t>
            </a:r>
            <a:r>
              <a:rPr lang="ru-RU" dirty="0" smtClean="0"/>
              <a:t>+ВС</a:t>
            </a:r>
            <a:r>
              <a:rPr lang="ru-RU" baseline="30000" dirty="0" smtClean="0"/>
              <a:t>2</a:t>
            </a:r>
            <a:r>
              <a:rPr lang="ru-RU" dirty="0" smtClean="0"/>
              <a:t>=АВ(AD </a:t>
            </a:r>
            <a:r>
              <a:rPr lang="ru-RU" dirty="0"/>
              <a:t>+ DB)=АВ*АВ=АВ</a:t>
            </a:r>
            <a:r>
              <a:rPr lang="ru-RU" baseline="30000" dirty="0"/>
              <a:t>2</a:t>
            </a:r>
            <a:r>
              <a:rPr lang="ru-RU" dirty="0"/>
              <a:t>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Теорема </a:t>
            </a:r>
            <a:r>
              <a:rPr lang="ru-RU" dirty="0"/>
              <a:t>доказана.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Доказательство  Дж. </a:t>
            </a:r>
            <a:r>
              <a:rPr lang="ru-RU" dirty="0" err="1"/>
              <a:t>Гардфилда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535785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/>
              <a:t>Расположим два равных прямоугольных треугольника так, чтобы катет одного из них был продолжением другого.</a:t>
            </a:r>
          </a:p>
          <a:p>
            <a:pPr>
              <a:buNone/>
            </a:pPr>
            <a:r>
              <a:rPr lang="ru-RU" sz="2000" dirty="0"/>
              <a:t>Площадь полученной трапеции  находится как </a:t>
            </a:r>
            <a:r>
              <a:rPr lang="ru-RU" sz="2000" dirty="0" smtClean="0"/>
              <a:t>произведение </a:t>
            </a:r>
            <a:r>
              <a:rPr lang="ru-RU" sz="2000" dirty="0" err="1"/>
              <a:t>полусуммы</a:t>
            </a:r>
            <a:r>
              <a:rPr lang="ru-RU" sz="2000" dirty="0"/>
              <a:t>  оснований на </a:t>
            </a:r>
            <a:r>
              <a:rPr lang="ru-RU" sz="2000" dirty="0" smtClean="0"/>
              <a:t>высоту </a:t>
            </a:r>
          </a:p>
          <a:p>
            <a:pPr>
              <a:buNone/>
            </a:pPr>
            <a:r>
              <a:rPr lang="en-US" sz="2000" dirty="0" smtClean="0"/>
              <a:t>S=</a:t>
            </a:r>
            <a:endParaRPr lang="ru-RU" sz="2000" dirty="0"/>
          </a:p>
          <a:p>
            <a:pPr>
              <a:buNone/>
            </a:pPr>
            <a:r>
              <a:rPr lang="ru-RU" sz="2000" dirty="0"/>
              <a:t>Также площадь трапеции равна сумме площадей полученных треугольников</a:t>
            </a:r>
            <a:r>
              <a:rPr lang="ru-RU" sz="2000" dirty="0" smtClean="0"/>
              <a:t>:</a:t>
            </a:r>
            <a:endParaRPr lang="ru-RU" sz="2000" dirty="0"/>
          </a:p>
          <a:p>
            <a:pPr>
              <a:buNone/>
            </a:pPr>
            <a:r>
              <a:rPr lang="en-US" sz="1800" dirty="0"/>
              <a:t>S</a:t>
            </a:r>
            <a:r>
              <a:rPr lang="ru-RU" sz="1800" dirty="0"/>
              <a:t> = </a:t>
            </a: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/>
              <a:t> Приравнивая данные выражения, получаем</a:t>
            </a:r>
            <a:r>
              <a:rPr lang="ru-RU" sz="1800" dirty="0" smtClean="0"/>
              <a:t>: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                 =</a:t>
            </a:r>
            <a:endParaRPr lang="ru-RU" sz="1800" dirty="0"/>
          </a:p>
          <a:p>
            <a:pPr>
              <a:buNone/>
            </a:pPr>
            <a:r>
              <a:rPr lang="ru-RU" sz="1800" dirty="0" smtClean="0"/>
              <a:t>                                                          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или </a:t>
            </a:r>
            <a:r>
              <a:rPr lang="ru-RU" sz="1800" i="1" dirty="0"/>
              <a:t>с</a:t>
            </a:r>
            <a:r>
              <a:rPr lang="ru-RU" sz="1800" i="1" baseline="30000" dirty="0"/>
              <a:t>2</a:t>
            </a:r>
            <a:r>
              <a:rPr lang="ru-RU" sz="1800" i="1" dirty="0"/>
              <a:t> = </a:t>
            </a:r>
            <a:r>
              <a:rPr lang="en-US" sz="1800" i="1" dirty="0"/>
              <a:t>a</a:t>
            </a:r>
            <a:r>
              <a:rPr lang="ru-RU" sz="1800" i="1" baseline="30000" dirty="0"/>
              <a:t>2</a:t>
            </a:r>
            <a:r>
              <a:rPr lang="ru-RU" sz="1800" i="1" dirty="0"/>
              <a:t> + </a:t>
            </a:r>
            <a:r>
              <a:rPr lang="en-US" sz="1800" i="1" dirty="0"/>
              <a:t>b</a:t>
            </a:r>
            <a:r>
              <a:rPr lang="ru-RU" sz="1800" i="1" baseline="30000" dirty="0"/>
              <a:t>2</a:t>
            </a:r>
            <a:r>
              <a:rPr lang="ru-RU" sz="1800" i="1" dirty="0"/>
              <a:t>, </a:t>
            </a:r>
            <a:r>
              <a:rPr lang="ru-RU" sz="1800" dirty="0"/>
              <a:t>что и требовалось доказать.</a:t>
            </a:r>
          </a:p>
          <a:p>
            <a:pPr>
              <a:buNone/>
            </a:pPr>
            <a:endParaRPr lang="ru-RU" sz="1800" dirty="0"/>
          </a:p>
          <a:p>
            <a:pPr>
              <a:buNone/>
            </a:pPr>
            <a:endParaRPr lang="ru-RU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40000"/>
          </a:blip>
          <a:srcRect/>
          <a:stretch>
            <a:fillRect/>
          </a:stretch>
        </p:blipFill>
        <p:spPr bwMode="auto">
          <a:xfrm>
            <a:off x="857224" y="2428868"/>
            <a:ext cx="1123950" cy="457200"/>
          </a:xfrm>
          <a:prstGeom prst="rect">
            <a:avLst/>
          </a:prstGeom>
          <a:noFill/>
        </p:spPr>
      </p:pic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rcRect/>
          <a:stretch>
            <a:fillRect/>
          </a:stretch>
        </p:blipFill>
        <p:spPr bwMode="auto">
          <a:xfrm>
            <a:off x="785786" y="3357562"/>
            <a:ext cx="990600" cy="457200"/>
          </a:xfrm>
          <a:prstGeom prst="rect">
            <a:avLst/>
          </a:prstGeom>
          <a:noFill/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rcRect/>
          <a:stretch>
            <a:fillRect/>
          </a:stretch>
        </p:blipFill>
        <p:spPr bwMode="auto">
          <a:xfrm>
            <a:off x="500034" y="4500570"/>
            <a:ext cx="1071570" cy="457200"/>
          </a:xfrm>
          <a:prstGeom prst="rect">
            <a:avLst/>
          </a:prstGeom>
          <a:noFill/>
        </p:spPr>
      </p:pic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rcRect/>
          <a:stretch>
            <a:fillRect/>
          </a:stretch>
        </p:blipFill>
        <p:spPr bwMode="auto">
          <a:xfrm>
            <a:off x="1928794" y="4500570"/>
            <a:ext cx="1123950" cy="457200"/>
          </a:xfrm>
          <a:prstGeom prst="rect">
            <a:avLst/>
          </a:prstGeom>
          <a:noFill/>
        </p:spPr>
      </p:pic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9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rcRect/>
          <a:stretch>
            <a:fillRect/>
          </a:stretch>
        </p:blipFill>
        <p:spPr bwMode="auto">
          <a:xfrm>
            <a:off x="500034" y="5143512"/>
            <a:ext cx="2214579" cy="263640"/>
          </a:xfrm>
          <a:prstGeom prst="rect">
            <a:avLst/>
          </a:prstGeom>
          <a:noFill/>
        </p:spPr>
      </p:pic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51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Рисунок 14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57884" y="3214686"/>
            <a:ext cx="2786082" cy="319564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Доказательство простейшее  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518637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Пусть </a:t>
            </a:r>
            <a:r>
              <a:rPr lang="ru-RU" dirty="0"/>
              <a:t>АВС - прямоугольный треугольник. Квадрат,  построенный на гипотенузе АС, содержит 4 исходных треугольника, а квадраты, построенные на катетах, - по два. Теорема доказана.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1142984"/>
            <a:ext cx="3143272" cy="28575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_50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142984"/>
            <a:ext cx="7865507" cy="542928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357298"/>
          </a:xfrm>
        </p:spPr>
        <p:txBody>
          <a:bodyPr>
            <a:normAutofit/>
          </a:bodyPr>
          <a:lstStyle/>
          <a:p>
            <a:r>
              <a:rPr lang="ru-RU" dirty="0" smtClean="0"/>
              <a:t>Применение теоремы Пифагора</a:t>
            </a:r>
            <a:br>
              <a:rPr lang="ru-RU" dirty="0" smtClean="0"/>
            </a:br>
            <a:r>
              <a:rPr lang="ru-RU" sz="2800" dirty="0" smtClean="0"/>
              <a:t>Задача 1.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image_53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399994"/>
            <a:ext cx="7000892" cy="545800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latin typeface="+mn-lt"/>
              </a:rPr>
              <a:t/>
            </a:r>
            <a:br>
              <a:rPr lang="ru-RU" sz="2200" dirty="0" smtClean="0">
                <a:latin typeface="+mn-lt"/>
              </a:rPr>
            </a:br>
            <a:r>
              <a:rPr lang="ru-RU" sz="2200" dirty="0">
                <a:latin typeface="+mn-lt"/>
              </a:rPr>
              <a:t/>
            </a:r>
            <a:br>
              <a:rPr lang="ru-RU" sz="2200" dirty="0">
                <a:latin typeface="+mn-lt"/>
              </a:rPr>
            </a:br>
            <a:r>
              <a:rPr lang="ru-RU" sz="3100" dirty="0" smtClean="0">
                <a:latin typeface="+mn-lt"/>
              </a:rPr>
              <a:t>Задача 2</a:t>
            </a:r>
            <a:r>
              <a:rPr lang="ru-RU" sz="2200" dirty="0" smtClean="0">
                <a:latin typeface="+mn-lt"/>
              </a:rPr>
              <a:t/>
            </a:r>
            <a:br>
              <a:rPr lang="ru-RU" sz="2200" dirty="0" smtClean="0">
                <a:latin typeface="+mn-lt"/>
              </a:rPr>
            </a:br>
            <a:r>
              <a:rPr lang="ru-RU" sz="2200" dirty="0" smtClean="0">
                <a:latin typeface="+mn-lt"/>
              </a:rPr>
              <a:t>Гипотенуза </a:t>
            </a:r>
            <a:r>
              <a:rPr lang="ru-RU" sz="2200" dirty="0">
                <a:latin typeface="+mn-lt"/>
              </a:rPr>
              <a:t>КР прямоугольного треугольника КМР равна  см., а катет МР равен 4 см. Найдите медиану РС.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Безымянный.png"/>
          <p:cNvPicPr/>
          <p:nvPr/>
        </p:nvPicPr>
        <p:blipFill>
          <a:blip r:embed="rId2" cstate="print"/>
          <a:srcRect l="21277" t="23229"/>
          <a:stretch>
            <a:fillRect/>
          </a:stretch>
        </p:blipFill>
        <p:spPr>
          <a:xfrm>
            <a:off x="857224" y="1357298"/>
            <a:ext cx="2428924" cy="235745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21433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Задача 3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8643998" cy="6286520"/>
          </a:xfrm>
        </p:spPr>
        <p:txBody>
          <a:bodyPr>
            <a:normAutofit fontScale="32500" lnSpcReduction="20000"/>
          </a:bodyPr>
          <a:lstStyle/>
          <a:p>
            <a:pPr lvl="0">
              <a:buNone/>
            </a:pPr>
            <a:endParaRPr lang="ru-RU" sz="4300" dirty="0" smtClean="0"/>
          </a:p>
          <a:p>
            <a:pPr lvl="0">
              <a:buNone/>
            </a:pPr>
            <a:r>
              <a:rPr lang="ru-RU" sz="6200" dirty="0" smtClean="0"/>
              <a:t>На </a:t>
            </a:r>
            <a:r>
              <a:rPr lang="ru-RU" sz="6200" dirty="0"/>
              <a:t>сторонах прямоугольного треугольника построены квадраты, причем </a:t>
            </a:r>
            <a:r>
              <a:rPr lang="ru-RU" sz="6200" dirty="0" smtClean="0"/>
              <a:t> </a:t>
            </a:r>
          </a:p>
          <a:p>
            <a:pPr lvl="0">
              <a:buNone/>
            </a:pPr>
            <a:r>
              <a:rPr lang="ru-RU" sz="6200" dirty="0" smtClean="0"/>
              <a:t> </a:t>
            </a:r>
            <a:r>
              <a:rPr lang="en-US" sz="6200" dirty="0"/>
              <a:t>S</a:t>
            </a:r>
            <a:r>
              <a:rPr lang="ru-RU" sz="6200" baseline="-25000" dirty="0"/>
              <a:t>1</a:t>
            </a:r>
            <a:r>
              <a:rPr lang="ru-RU" sz="6200" dirty="0"/>
              <a:t>-</a:t>
            </a:r>
            <a:r>
              <a:rPr lang="en-US" sz="6200" dirty="0"/>
              <a:t>S</a:t>
            </a:r>
            <a:r>
              <a:rPr lang="ru-RU" sz="6200" baseline="-25000" dirty="0" smtClean="0"/>
              <a:t>2</a:t>
            </a:r>
            <a:r>
              <a:rPr lang="ru-RU" sz="6200" dirty="0" smtClean="0"/>
              <a:t>=112 см</a:t>
            </a:r>
            <a:r>
              <a:rPr lang="ru-RU" sz="6200" baseline="30000" dirty="0" smtClean="0"/>
              <a:t>2</a:t>
            </a:r>
            <a:r>
              <a:rPr lang="ru-RU" sz="6200" dirty="0"/>
              <a:t>, а </a:t>
            </a:r>
            <a:r>
              <a:rPr lang="en-US" sz="6200" dirty="0"/>
              <a:t>S</a:t>
            </a:r>
            <a:r>
              <a:rPr lang="ru-RU" sz="6200" baseline="-25000" dirty="0"/>
              <a:t>3</a:t>
            </a:r>
            <a:r>
              <a:rPr lang="ru-RU" sz="6200" dirty="0"/>
              <a:t>=400 см</a:t>
            </a:r>
            <a:r>
              <a:rPr lang="ru-RU" sz="6200" baseline="30000" dirty="0"/>
              <a:t>2</a:t>
            </a:r>
            <a:r>
              <a:rPr lang="ru-RU" sz="6200" dirty="0"/>
              <a:t>. </a:t>
            </a:r>
            <a:r>
              <a:rPr lang="ru-RU" sz="6200" dirty="0" smtClean="0"/>
              <a:t>Найдите периметр </a:t>
            </a:r>
            <a:r>
              <a:rPr lang="ru-RU" sz="6200" dirty="0"/>
              <a:t>треугольника. </a:t>
            </a:r>
          </a:p>
          <a:p>
            <a:pPr algn="r">
              <a:buNone/>
            </a:pPr>
            <a:r>
              <a:rPr lang="ru-RU" sz="4300" dirty="0"/>
              <a:t> </a:t>
            </a:r>
          </a:p>
          <a:p>
            <a:pPr algn="r">
              <a:buNone/>
            </a:pPr>
            <a:r>
              <a:rPr lang="ru-RU" sz="5500" dirty="0" smtClean="0"/>
              <a:t>Дано</a:t>
            </a:r>
            <a:r>
              <a:rPr lang="ru-RU" sz="5500" dirty="0"/>
              <a:t>: </a:t>
            </a:r>
            <a:r>
              <a:rPr lang="ru-RU" sz="5500" dirty="0" smtClean="0"/>
              <a:t>треугольник АВС </a:t>
            </a:r>
            <a:r>
              <a:rPr lang="ru-RU" sz="5500" dirty="0"/>
              <a:t>– прямоугольный. </a:t>
            </a:r>
            <a:endParaRPr lang="ru-RU" sz="5500" dirty="0" smtClean="0"/>
          </a:p>
          <a:p>
            <a:pPr algn="r">
              <a:buNone/>
            </a:pPr>
            <a:r>
              <a:rPr lang="ru-RU" sz="5500" dirty="0" smtClean="0"/>
              <a:t>ОАВТ</a:t>
            </a:r>
            <a:r>
              <a:rPr lang="ru-RU" sz="5500" dirty="0"/>
              <a:t>, АСРМ, ВС</a:t>
            </a:r>
            <a:r>
              <a:rPr lang="en-US" sz="5500" dirty="0"/>
              <a:t>L</a:t>
            </a:r>
            <a:r>
              <a:rPr lang="ru-RU" sz="5500" dirty="0"/>
              <a:t>К – квадраты.  </a:t>
            </a:r>
            <a:r>
              <a:rPr lang="ru-RU" sz="5500" dirty="0" smtClean="0"/>
              <a:t>       </a:t>
            </a:r>
          </a:p>
          <a:p>
            <a:pPr algn="r">
              <a:buNone/>
            </a:pPr>
            <a:r>
              <a:rPr lang="ru-RU" sz="5500" dirty="0" smtClean="0"/>
              <a:t> </a:t>
            </a:r>
            <a:r>
              <a:rPr lang="en-US" sz="5500" dirty="0" smtClean="0"/>
              <a:t>S</a:t>
            </a:r>
            <a:r>
              <a:rPr lang="ru-RU" sz="5500" baseline="-25000" dirty="0"/>
              <a:t>ОАВТ </a:t>
            </a:r>
            <a:r>
              <a:rPr lang="ru-RU" sz="5500" dirty="0"/>
              <a:t>– </a:t>
            </a:r>
            <a:r>
              <a:rPr lang="en-US" sz="5500" dirty="0"/>
              <a:t>S</a:t>
            </a:r>
            <a:r>
              <a:rPr lang="ru-RU" sz="5500" baseline="-25000" dirty="0"/>
              <a:t>ВС</a:t>
            </a:r>
            <a:r>
              <a:rPr lang="en-US" sz="5500" baseline="-25000" dirty="0"/>
              <a:t>L</a:t>
            </a:r>
            <a:r>
              <a:rPr lang="ru-RU" sz="5500" baseline="-25000" dirty="0"/>
              <a:t>К</a:t>
            </a:r>
            <a:r>
              <a:rPr lang="ru-RU" sz="5500" dirty="0"/>
              <a:t>=112 см</a:t>
            </a:r>
            <a:r>
              <a:rPr lang="ru-RU" sz="5500" baseline="30000" dirty="0"/>
              <a:t>2</a:t>
            </a:r>
            <a:r>
              <a:rPr lang="ru-RU" sz="5500" dirty="0"/>
              <a:t>. </a:t>
            </a:r>
            <a:r>
              <a:rPr lang="en-US" sz="5500" dirty="0"/>
              <a:t>S</a:t>
            </a:r>
            <a:r>
              <a:rPr lang="ru-RU" sz="5500" baseline="-25000" dirty="0"/>
              <a:t>АМРС</a:t>
            </a:r>
            <a:r>
              <a:rPr lang="en-US" sz="5500" dirty="0"/>
              <a:t>=400 </a:t>
            </a:r>
            <a:r>
              <a:rPr lang="ru-RU" sz="5500" dirty="0"/>
              <a:t>см</a:t>
            </a:r>
            <a:r>
              <a:rPr lang="ru-RU" sz="5500" baseline="30000" dirty="0"/>
              <a:t>2</a:t>
            </a:r>
            <a:endParaRPr lang="ru-RU" sz="5500" dirty="0"/>
          </a:p>
          <a:p>
            <a:pPr algn="r">
              <a:buNone/>
            </a:pPr>
            <a:r>
              <a:rPr lang="ru-RU" sz="5500" dirty="0"/>
              <a:t>Найти: Р</a:t>
            </a:r>
            <a:r>
              <a:rPr lang="ru-RU" sz="5500" baseline="-25000" dirty="0"/>
              <a:t>АВС</a:t>
            </a:r>
            <a:endParaRPr lang="ru-RU" sz="5500" dirty="0"/>
          </a:p>
          <a:p>
            <a:pPr algn="r">
              <a:buNone/>
            </a:pPr>
            <a:endParaRPr lang="ru-RU" sz="4300" dirty="0" smtClean="0"/>
          </a:p>
          <a:p>
            <a:pPr algn="r">
              <a:buNone/>
            </a:pPr>
            <a:endParaRPr lang="ru-RU" sz="4300" dirty="0" smtClean="0"/>
          </a:p>
          <a:p>
            <a:pPr algn="r">
              <a:buNone/>
            </a:pPr>
            <a:r>
              <a:rPr lang="ru-RU" sz="4300" dirty="0"/>
              <a:t> </a:t>
            </a:r>
          </a:p>
          <a:p>
            <a:pPr>
              <a:buNone/>
            </a:pPr>
            <a:r>
              <a:rPr lang="ru-RU" sz="5500" dirty="0" smtClean="0"/>
              <a:t>Решение</a:t>
            </a:r>
            <a:r>
              <a:rPr lang="ru-RU" sz="5500" dirty="0"/>
              <a:t>:</a:t>
            </a:r>
          </a:p>
          <a:p>
            <a:pPr>
              <a:buNone/>
            </a:pPr>
            <a:r>
              <a:rPr lang="ru-RU" sz="5500" dirty="0"/>
              <a:t>Пусть</a:t>
            </a:r>
            <a:r>
              <a:rPr lang="en-US" sz="5500" dirty="0"/>
              <a:t> S</a:t>
            </a:r>
            <a:r>
              <a:rPr lang="ru-RU" sz="5500" baseline="-25000" dirty="0"/>
              <a:t>ОАВТ</a:t>
            </a:r>
            <a:r>
              <a:rPr lang="en-US" sz="5500" dirty="0"/>
              <a:t>=S</a:t>
            </a:r>
            <a:r>
              <a:rPr lang="en-US" sz="5500" baseline="-25000" dirty="0"/>
              <a:t>1</a:t>
            </a:r>
            <a:r>
              <a:rPr lang="en-US" sz="5500" dirty="0"/>
              <a:t>, S</a:t>
            </a:r>
            <a:r>
              <a:rPr lang="ru-RU" sz="5500" baseline="-25000" dirty="0"/>
              <a:t>ВС</a:t>
            </a:r>
            <a:r>
              <a:rPr lang="en-US" sz="5500" baseline="-25000" dirty="0"/>
              <a:t>L</a:t>
            </a:r>
            <a:r>
              <a:rPr lang="ru-RU" sz="5500" baseline="-25000" dirty="0"/>
              <a:t>К</a:t>
            </a:r>
            <a:r>
              <a:rPr lang="en-US" sz="5500" dirty="0"/>
              <a:t>= S</a:t>
            </a:r>
            <a:r>
              <a:rPr lang="en-US" sz="5500" baseline="-25000" dirty="0"/>
              <a:t>2</a:t>
            </a:r>
            <a:r>
              <a:rPr lang="en-US" sz="5500" dirty="0"/>
              <a:t>, </a:t>
            </a:r>
            <a:r>
              <a:rPr lang="ru-RU" sz="5500" dirty="0"/>
              <a:t>а</a:t>
            </a:r>
            <a:r>
              <a:rPr lang="en-US" sz="5500" dirty="0"/>
              <a:t> S</a:t>
            </a:r>
            <a:r>
              <a:rPr lang="ru-RU" sz="5500" baseline="-25000" dirty="0"/>
              <a:t>АМРС</a:t>
            </a:r>
            <a:r>
              <a:rPr lang="en-US" sz="5500" dirty="0"/>
              <a:t>= S</a:t>
            </a:r>
            <a:r>
              <a:rPr lang="en-US" sz="5500" baseline="-25000" dirty="0"/>
              <a:t>3.</a:t>
            </a:r>
            <a:endParaRPr lang="ru-RU" sz="5500" dirty="0"/>
          </a:p>
          <a:p>
            <a:pPr>
              <a:buNone/>
            </a:pPr>
            <a:r>
              <a:rPr lang="ru-RU" sz="5500" dirty="0"/>
              <a:t>АВ</a:t>
            </a:r>
            <a:r>
              <a:rPr lang="ru-RU" sz="5500" baseline="30000" dirty="0"/>
              <a:t>2</a:t>
            </a:r>
            <a:r>
              <a:rPr lang="ru-RU" sz="5500" dirty="0"/>
              <a:t>= 112+ВС</a:t>
            </a:r>
            <a:r>
              <a:rPr lang="ru-RU" sz="5500" baseline="30000" dirty="0"/>
              <a:t>2</a:t>
            </a:r>
            <a:r>
              <a:rPr lang="ru-RU" sz="5500" dirty="0"/>
              <a:t> (так как </a:t>
            </a:r>
            <a:r>
              <a:rPr lang="en-US" sz="5500" dirty="0"/>
              <a:t>S</a:t>
            </a:r>
            <a:r>
              <a:rPr lang="ru-RU" sz="5500" baseline="-25000" dirty="0"/>
              <a:t>ОАВТ </a:t>
            </a:r>
            <a:r>
              <a:rPr lang="ru-RU" sz="5500" dirty="0"/>
              <a:t>– </a:t>
            </a:r>
            <a:r>
              <a:rPr lang="en-US" sz="5500" dirty="0"/>
              <a:t>S</a:t>
            </a:r>
            <a:r>
              <a:rPr lang="ru-RU" sz="5500" baseline="-25000" dirty="0"/>
              <a:t>ВС</a:t>
            </a:r>
            <a:r>
              <a:rPr lang="en-US" sz="5500" baseline="-25000" dirty="0"/>
              <a:t>L</a:t>
            </a:r>
            <a:r>
              <a:rPr lang="ru-RU" sz="5500" baseline="-25000" dirty="0"/>
              <a:t>К</a:t>
            </a:r>
            <a:r>
              <a:rPr lang="ru-RU" sz="5500" dirty="0"/>
              <a:t>=112 см</a:t>
            </a:r>
            <a:r>
              <a:rPr lang="ru-RU" sz="5500" baseline="30000" dirty="0"/>
              <a:t>2</a:t>
            </a:r>
            <a:r>
              <a:rPr lang="ru-RU" sz="5500" dirty="0"/>
              <a:t>, а </a:t>
            </a:r>
            <a:r>
              <a:rPr lang="en-US" sz="5500" dirty="0"/>
              <a:t>S</a:t>
            </a:r>
            <a:r>
              <a:rPr lang="ru-RU" sz="5500" baseline="-25000" dirty="0"/>
              <a:t>ОАВТ</a:t>
            </a:r>
            <a:r>
              <a:rPr lang="ru-RU" sz="5500" dirty="0"/>
              <a:t>= АВ</a:t>
            </a:r>
            <a:r>
              <a:rPr lang="ru-RU" sz="5500" baseline="30000" dirty="0"/>
              <a:t>2</a:t>
            </a:r>
            <a:r>
              <a:rPr lang="ru-RU" sz="5500" dirty="0"/>
              <a:t>, </a:t>
            </a:r>
            <a:r>
              <a:rPr lang="en-US" sz="5500" dirty="0"/>
              <a:t>S</a:t>
            </a:r>
            <a:r>
              <a:rPr lang="ru-RU" sz="5500" baseline="-25000" dirty="0"/>
              <a:t>ВС</a:t>
            </a:r>
            <a:r>
              <a:rPr lang="en-US" sz="5500" baseline="-25000" dirty="0"/>
              <a:t>L</a:t>
            </a:r>
            <a:r>
              <a:rPr lang="ru-RU" sz="5500" baseline="-25000" dirty="0"/>
              <a:t>К</a:t>
            </a:r>
            <a:r>
              <a:rPr lang="ru-RU" sz="5500" dirty="0"/>
              <a:t>= ВС</a:t>
            </a:r>
            <a:r>
              <a:rPr lang="ru-RU" sz="5500" baseline="30000" dirty="0"/>
              <a:t>2</a:t>
            </a:r>
            <a:r>
              <a:rPr lang="ru-RU" sz="5500" dirty="0"/>
              <a:t>)</a:t>
            </a:r>
          </a:p>
          <a:p>
            <a:pPr>
              <a:buNone/>
            </a:pPr>
            <a:r>
              <a:rPr lang="ru-RU" sz="5500" dirty="0"/>
              <a:t>По теореме Пифагора:</a:t>
            </a:r>
          </a:p>
          <a:p>
            <a:pPr>
              <a:buNone/>
            </a:pPr>
            <a:r>
              <a:rPr lang="ru-RU" sz="5500" dirty="0"/>
              <a:t>АС</a:t>
            </a:r>
            <a:r>
              <a:rPr lang="ru-RU" sz="5500" baseline="30000" dirty="0"/>
              <a:t>2</a:t>
            </a:r>
            <a:r>
              <a:rPr lang="ru-RU" sz="5500" dirty="0"/>
              <a:t>=АВ</a:t>
            </a:r>
            <a:r>
              <a:rPr lang="ru-RU" sz="5500" baseline="30000" dirty="0"/>
              <a:t>2</a:t>
            </a:r>
            <a:r>
              <a:rPr lang="ru-RU" sz="5500" dirty="0"/>
              <a:t>+ВС</a:t>
            </a:r>
            <a:r>
              <a:rPr lang="ru-RU" sz="5500" baseline="30000" dirty="0"/>
              <a:t>2</a:t>
            </a:r>
            <a:endParaRPr lang="ru-RU" sz="5500" dirty="0"/>
          </a:p>
          <a:p>
            <a:pPr>
              <a:buNone/>
            </a:pPr>
            <a:r>
              <a:rPr lang="ru-RU" sz="5500" dirty="0"/>
              <a:t>112+ВС</a:t>
            </a:r>
            <a:r>
              <a:rPr lang="ru-RU" sz="5500" baseline="30000" dirty="0"/>
              <a:t>2</a:t>
            </a:r>
            <a:r>
              <a:rPr lang="ru-RU" sz="5500" dirty="0"/>
              <a:t>+ВС</a:t>
            </a:r>
            <a:r>
              <a:rPr lang="ru-RU" sz="5500" baseline="30000" dirty="0"/>
              <a:t>2</a:t>
            </a:r>
            <a:r>
              <a:rPr lang="ru-RU" sz="5500" dirty="0"/>
              <a:t>=АС</a:t>
            </a:r>
            <a:r>
              <a:rPr lang="ru-RU" sz="5500" baseline="30000" dirty="0"/>
              <a:t>2</a:t>
            </a:r>
            <a:endParaRPr lang="ru-RU" sz="5500" dirty="0"/>
          </a:p>
          <a:p>
            <a:pPr>
              <a:buNone/>
            </a:pPr>
            <a:r>
              <a:rPr lang="ru-RU" sz="5500" dirty="0"/>
              <a:t>2* ВС</a:t>
            </a:r>
            <a:r>
              <a:rPr lang="ru-RU" sz="5500" baseline="30000" dirty="0"/>
              <a:t>2</a:t>
            </a:r>
            <a:r>
              <a:rPr lang="ru-RU" sz="5500" dirty="0"/>
              <a:t>=288</a:t>
            </a:r>
          </a:p>
          <a:p>
            <a:pPr>
              <a:buNone/>
            </a:pPr>
            <a:r>
              <a:rPr lang="ru-RU" sz="5500" dirty="0"/>
              <a:t>ВС</a:t>
            </a:r>
            <a:r>
              <a:rPr lang="ru-RU" sz="5500" baseline="30000" dirty="0"/>
              <a:t>2</a:t>
            </a:r>
            <a:r>
              <a:rPr lang="ru-RU" sz="5500" dirty="0"/>
              <a:t>=144</a:t>
            </a:r>
          </a:p>
          <a:p>
            <a:pPr>
              <a:buNone/>
            </a:pPr>
            <a:r>
              <a:rPr lang="ru-RU" sz="5500" dirty="0"/>
              <a:t>ВС=12 см</a:t>
            </a:r>
          </a:p>
          <a:p>
            <a:pPr>
              <a:buNone/>
            </a:pPr>
            <a:r>
              <a:rPr lang="ru-RU" sz="5600" dirty="0"/>
              <a:t> 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86050" y="4643446"/>
            <a:ext cx="5214942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АВ</a:t>
            </a:r>
            <a:r>
              <a:rPr lang="ru-RU" baseline="30000" dirty="0" smtClean="0"/>
              <a:t>2</a:t>
            </a:r>
            <a:r>
              <a:rPr lang="ru-RU" dirty="0" smtClean="0"/>
              <a:t>=АС</a:t>
            </a:r>
            <a:r>
              <a:rPr lang="ru-RU" baseline="30000" dirty="0" smtClean="0"/>
              <a:t>2</a:t>
            </a:r>
            <a:r>
              <a:rPr lang="ru-RU" dirty="0" smtClean="0"/>
              <a:t>-ВС</a:t>
            </a:r>
            <a:r>
              <a:rPr lang="ru-RU" baseline="30000" dirty="0" smtClean="0"/>
              <a:t>2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АВ</a:t>
            </a:r>
            <a:r>
              <a:rPr lang="ru-RU" baseline="30000" dirty="0" smtClean="0"/>
              <a:t>2</a:t>
            </a:r>
            <a:r>
              <a:rPr lang="ru-RU" dirty="0" smtClean="0"/>
              <a:t>=400-144</a:t>
            </a:r>
          </a:p>
          <a:p>
            <a:pPr>
              <a:buNone/>
            </a:pPr>
            <a:r>
              <a:rPr lang="ru-RU" dirty="0" smtClean="0"/>
              <a:t>АВ</a:t>
            </a:r>
            <a:r>
              <a:rPr lang="ru-RU" baseline="30000" dirty="0" smtClean="0"/>
              <a:t>2</a:t>
            </a:r>
            <a:r>
              <a:rPr lang="ru-RU" dirty="0" smtClean="0"/>
              <a:t>=256</a:t>
            </a:r>
          </a:p>
          <a:p>
            <a:pPr>
              <a:buNone/>
            </a:pPr>
            <a:r>
              <a:rPr lang="ru-RU" dirty="0" smtClean="0"/>
              <a:t>АВ=16 см</a:t>
            </a:r>
          </a:p>
          <a:p>
            <a:pPr>
              <a:buNone/>
            </a:pPr>
            <a:r>
              <a:rPr lang="ru-RU" dirty="0" smtClean="0"/>
              <a:t>Если АС</a:t>
            </a:r>
            <a:r>
              <a:rPr lang="ru-RU" baseline="30000" dirty="0" smtClean="0"/>
              <a:t>2</a:t>
            </a:r>
            <a:r>
              <a:rPr lang="ru-RU" dirty="0" smtClean="0"/>
              <a:t>= 400, то АС=200 см.</a:t>
            </a:r>
          </a:p>
          <a:p>
            <a:pPr>
              <a:buNone/>
            </a:pPr>
            <a:r>
              <a:rPr lang="ru-RU" dirty="0" smtClean="0"/>
              <a:t>Значит, Р</a:t>
            </a:r>
            <a:r>
              <a:rPr lang="ru-RU" baseline="-25000" dirty="0" smtClean="0"/>
              <a:t>АВС</a:t>
            </a:r>
            <a:r>
              <a:rPr lang="ru-RU" dirty="0" smtClean="0"/>
              <a:t>= АС+АВ+ВС=200+16+12=228 см.</a:t>
            </a:r>
          </a:p>
          <a:p>
            <a:pPr>
              <a:buNone/>
            </a:pPr>
            <a:r>
              <a:rPr lang="ru-RU" dirty="0" smtClean="0"/>
              <a:t>Ответ: 228 см.</a:t>
            </a:r>
          </a:p>
          <a:p>
            <a:pPr>
              <a:buNone/>
            </a:pPr>
            <a:r>
              <a:rPr lang="ru-RU" sz="1200" dirty="0" smtClean="0"/>
              <a:t>			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Узнать </a:t>
            </a:r>
            <a:r>
              <a:rPr lang="ru-RU" dirty="0"/>
              <a:t>о жизни и творчестве Пифагора;</a:t>
            </a:r>
          </a:p>
          <a:p>
            <a:r>
              <a:rPr lang="ru-RU" dirty="0" smtClean="0"/>
              <a:t>Узнать </a:t>
            </a:r>
            <a:r>
              <a:rPr lang="ru-RU" dirty="0"/>
              <a:t>историю теоремы Пифагора;</a:t>
            </a:r>
          </a:p>
          <a:p>
            <a:r>
              <a:rPr lang="ru-RU" dirty="0" smtClean="0"/>
              <a:t>Разобрать </a:t>
            </a:r>
            <a:r>
              <a:rPr lang="ru-RU" dirty="0"/>
              <a:t>несколько доказательств теоремы Пифагора.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Практическая задача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43306" y="1142985"/>
            <a:ext cx="5014890" cy="2714644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      Для </a:t>
            </a:r>
            <a:r>
              <a:rPr lang="ru-RU" sz="2000" dirty="0"/>
              <a:t>крепления мачты нужно установить</a:t>
            </a:r>
          </a:p>
          <a:p>
            <a:pPr>
              <a:buNone/>
            </a:pPr>
            <a:r>
              <a:rPr lang="ru-RU" sz="2000" dirty="0" smtClean="0"/>
              <a:t>      4 </a:t>
            </a:r>
            <a:r>
              <a:rPr lang="ru-RU" sz="2000" dirty="0"/>
              <a:t>троса. Один конец каждого троса должен крепиться на высоте 12 м, другой на земле на расстоянии 5 м от мачты. Хватит ли 50 м троса для крепления мачты? </a:t>
            </a:r>
            <a:endParaRPr lang="ru-RU" sz="2000" dirty="0" smtClean="0"/>
          </a:p>
          <a:p>
            <a:pPr>
              <a:buNone/>
            </a:pPr>
            <a:endParaRPr lang="ru-RU" sz="2000" dirty="0"/>
          </a:p>
          <a:p>
            <a:pPr>
              <a:buNone/>
            </a:pPr>
            <a:endParaRPr lang="ru-RU" sz="2000" dirty="0"/>
          </a:p>
          <a:p>
            <a:pPr>
              <a:buNone/>
            </a:pPr>
            <a:endParaRPr lang="ru-RU" sz="1800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142984"/>
            <a:ext cx="2071702" cy="257176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85720" y="4143380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Решение: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По теореме Пифагора: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12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+5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=144+25=13 м. –один трос.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13*4=52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м.-для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 крепления мачты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52&gt;50. Значит, троса, длина которого 50 м., не хватит.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alibri" pitchFamily="34" charset="0"/>
              </a:rPr>
              <a:t>Ответ: не хватит.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Старинная практическая задача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143932" cy="285752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800" dirty="0" smtClean="0"/>
              <a:t>На </a:t>
            </a:r>
            <a:r>
              <a:rPr lang="ru-RU" sz="3800" dirty="0"/>
              <a:t>берегу реки рос тополь одинокий.</a:t>
            </a:r>
          </a:p>
          <a:p>
            <a:pPr>
              <a:buNone/>
            </a:pPr>
            <a:r>
              <a:rPr lang="ru-RU" sz="3800" dirty="0"/>
              <a:t>Вдруг ветра порыв его ствол надломал.</a:t>
            </a:r>
          </a:p>
          <a:p>
            <a:pPr>
              <a:buNone/>
            </a:pPr>
            <a:r>
              <a:rPr lang="ru-RU" sz="3800" dirty="0" smtClean="0"/>
              <a:t>Бедный </a:t>
            </a:r>
            <a:r>
              <a:rPr lang="ru-RU" sz="3800" dirty="0"/>
              <a:t>тополь упал. И угол прямой</a:t>
            </a:r>
          </a:p>
          <a:p>
            <a:pPr>
              <a:buNone/>
            </a:pPr>
            <a:r>
              <a:rPr lang="ru-RU" sz="3800" dirty="0"/>
              <a:t>С теченьем реки его ствол составлял.</a:t>
            </a:r>
          </a:p>
          <a:p>
            <a:pPr>
              <a:buNone/>
            </a:pPr>
            <a:r>
              <a:rPr lang="ru-RU" sz="3800" dirty="0"/>
              <a:t>Запомни теперь, что в том месте река</a:t>
            </a:r>
          </a:p>
          <a:p>
            <a:pPr>
              <a:buNone/>
            </a:pPr>
            <a:r>
              <a:rPr lang="ru-RU" sz="3800" dirty="0"/>
              <a:t>В четыре лишь фута была широка.</a:t>
            </a:r>
          </a:p>
          <a:p>
            <a:pPr>
              <a:buNone/>
            </a:pPr>
            <a:r>
              <a:rPr lang="ru-RU" sz="3800" dirty="0"/>
              <a:t>Верхушка склонилась у края реки.</a:t>
            </a:r>
          </a:p>
          <a:p>
            <a:pPr>
              <a:buNone/>
            </a:pPr>
            <a:r>
              <a:rPr lang="ru-RU" sz="3800" dirty="0"/>
              <a:t>Осталось три фута всего от ствола,</a:t>
            </a:r>
          </a:p>
          <a:p>
            <a:pPr>
              <a:buNone/>
            </a:pPr>
            <a:r>
              <a:rPr lang="ru-RU" sz="3800" dirty="0"/>
              <a:t>Прошу тебя, скоро теперь мне скажи:</a:t>
            </a:r>
          </a:p>
          <a:p>
            <a:pPr>
              <a:buNone/>
            </a:pPr>
            <a:r>
              <a:rPr lang="ru-RU" sz="3800" dirty="0"/>
              <a:t>У тополя как велика высота</a:t>
            </a:r>
            <a:r>
              <a:rPr lang="ru-RU" sz="3800" dirty="0" smtClean="0"/>
              <a:t>?</a:t>
            </a:r>
            <a:endParaRPr lang="ru-RU" sz="3800" dirty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1285860"/>
            <a:ext cx="2928958" cy="287655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1071538" y="3811012"/>
            <a:ext cx="700092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Решение: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Рассмотрим треугольник АВС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По теореме Пифагора: 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АВ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=ВС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+СА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2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АВ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=9+16=25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АВ=5 фут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С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D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=СВ+АВ=3+5=8 фут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Ответ: 8 фут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00760" y="1928802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Дано:  треугольник АВС – прямоугольный. </a:t>
            </a:r>
          </a:p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ВС=3 фута, АС=4 фута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Найти: С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D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Введение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В </a:t>
            </a:r>
            <a:r>
              <a:rPr lang="en-US" dirty="0"/>
              <a:t>VIII</a:t>
            </a:r>
            <a:r>
              <a:rPr lang="ru-RU" dirty="0"/>
              <a:t>-</a:t>
            </a:r>
            <a:r>
              <a:rPr lang="en-US" dirty="0"/>
              <a:t>VI</a:t>
            </a:r>
            <a:r>
              <a:rPr lang="ru-RU" dirty="0"/>
              <a:t> веках до н.э. шло становление греческой цивилизации, оказавшей впоследствии сильное влияние на формирование современной культуры.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Постичь </a:t>
            </a:r>
            <a:r>
              <a:rPr lang="ru-RU" dirty="0"/>
              <a:t>природу и окружающий человека мир греческие мыслители пытались с помощью созерцания, абстрактного мышления и … чисел. Особое значение числам придавал древнегреческий мудрец – Пифагор.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Рождение Пифагора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Пифагор </a:t>
            </a:r>
            <a:r>
              <a:rPr lang="ru-RU" dirty="0"/>
              <a:t>родился в </a:t>
            </a:r>
            <a:r>
              <a:rPr lang="ru-RU" dirty="0" err="1"/>
              <a:t>Сидоне</a:t>
            </a:r>
            <a:r>
              <a:rPr lang="ru-RU" dirty="0"/>
              <a:t> Финикийском примерно в 570 до н. э. Его родителями были </a:t>
            </a:r>
            <a:r>
              <a:rPr lang="ru-RU" dirty="0" err="1"/>
              <a:t>Мнесарх</a:t>
            </a:r>
            <a:r>
              <a:rPr lang="ru-RU" dirty="0"/>
              <a:t> и </a:t>
            </a:r>
            <a:r>
              <a:rPr lang="ru-RU" dirty="0" err="1" smtClean="0"/>
              <a:t>Партенида</a:t>
            </a:r>
            <a:r>
              <a:rPr lang="ru-RU" dirty="0" smtClean="0"/>
              <a:t>. </a:t>
            </a:r>
            <a:r>
              <a:rPr lang="ru-RU" dirty="0"/>
              <a:t>Рождение ребёнка предсказала Пифия в </a:t>
            </a:r>
            <a:r>
              <a:rPr lang="ru-RU" dirty="0" smtClean="0"/>
              <a:t>Дельфах, поэтому </a:t>
            </a:r>
            <a:r>
              <a:rPr lang="ru-RU" dirty="0"/>
              <a:t>Пифагор и получил своё имя, которое означает «тот, о ком объявила Пифия</a:t>
            </a:r>
            <a:r>
              <a:rPr lang="ru-RU" dirty="0" smtClean="0"/>
              <a:t>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Учение Пифагора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После </a:t>
            </a:r>
            <a:r>
              <a:rPr lang="ru-RU" dirty="0"/>
              <a:t>долгого </a:t>
            </a:r>
            <a:r>
              <a:rPr lang="ru-RU" dirty="0" smtClean="0"/>
              <a:t>ученичества во многих странах </a:t>
            </a:r>
            <a:r>
              <a:rPr lang="ru-RU" dirty="0"/>
              <a:t>Пифагор возвратился на свой родной остров </a:t>
            </a:r>
            <a:r>
              <a:rPr lang="ru-RU" dirty="0" err="1" smtClean="0"/>
              <a:t>Самос</a:t>
            </a:r>
            <a:r>
              <a:rPr lang="ru-RU" dirty="0"/>
              <a:t> </a:t>
            </a:r>
            <a:r>
              <a:rPr lang="ru-RU" dirty="0" smtClean="0"/>
              <a:t>и решил основать школу. Но в 525 году до н.э. Пифагор </a:t>
            </a:r>
            <a:r>
              <a:rPr lang="ru-RU" dirty="0"/>
              <a:t>оставил </a:t>
            </a:r>
            <a:r>
              <a:rPr lang="ru-RU" dirty="0" err="1"/>
              <a:t>Самос</a:t>
            </a:r>
            <a:r>
              <a:rPr lang="ru-RU" dirty="0"/>
              <a:t> и </a:t>
            </a:r>
            <a:r>
              <a:rPr lang="ru-RU" dirty="0" smtClean="0"/>
              <a:t>отправился в </a:t>
            </a:r>
            <a:r>
              <a:rPr lang="ru-RU" dirty="0"/>
              <a:t>город </a:t>
            </a:r>
            <a:r>
              <a:rPr lang="ru-RU" dirty="0" err="1" smtClean="0"/>
              <a:t>Кротон.Там</a:t>
            </a:r>
            <a:r>
              <a:rPr lang="ru-RU" dirty="0" smtClean="0"/>
              <a:t> </a:t>
            </a:r>
            <a:r>
              <a:rPr lang="ru-RU" dirty="0"/>
              <a:t>он пытался передать свои знания другим людям.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Успех этой проповеди </a:t>
            </a:r>
            <a:r>
              <a:rPr lang="ru-RU" dirty="0"/>
              <a:t>позволил ему открыть в Кротоне училище и начать обучение местной молодежи. Так возникло содружество </a:t>
            </a:r>
            <a:r>
              <a:rPr lang="ru-RU" dirty="0" smtClean="0"/>
              <a:t>пифагорейцев. </a:t>
            </a:r>
            <a:r>
              <a:rPr lang="ru-RU" dirty="0"/>
              <a:t>На  основе училища возникло тайное общество, чем дальше, тем больше приобретавшее черты тоталитарной религиозной секты.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Война с </a:t>
            </a:r>
            <a:r>
              <a:rPr lang="ru-RU" dirty="0" err="1" smtClean="0"/>
              <a:t>Сибарисом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Около </a:t>
            </a:r>
            <a:r>
              <a:rPr lang="ru-RU" dirty="0"/>
              <a:t>510 года до н. э. началась война между Кротоном и </a:t>
            </a:r>
            <a:r>
              <a:rPr lang="ru-RU" dirty="0" err="1" smtClean="0"/>
              <a:t>Сибарисом</a:t>
            </a:r>
            <a:r>
              <a:rPr lang="ru-RU" dirty="0"/>
              <a:t>. </a:t>
            </a:r>
            <a:r>
              <a:rPr lang="ru-RU" dirty="0" err="1"/>
              <a:t>Кротонцы</a:t>
            </a:r>
            <a:r>
              <a:rPr lang="ru-RU" dirty="0"/>
              <a:t> </a:t>
            </a:r>
            <a:r>
              <a:rPr lang="ru-RU" dirty="0" smtClean="0"/>
              <a:t>под </a:t>
            </a:r>
            <a:r>
              <a:rPr lang="ru-RU" dirty="0"/>
              <a:t>влиянием Пифагора приняли решение выступить на их защиту. Жители </a:t>
            </a:r>
            <a:r>
              <a:rPr lang="ru-RU" dirty="0" err="1"/>
              <a:t>Сибариса</a:t>
            </a:r>
            <a:r>
              <a:rPr lang="ru-RU" dirty="0"/>
              <a:t> обратились в бегство. </a:t>
            </a:r>
            <a:r>
              <a:rPr lang="ru-RU" dirty="0" smtClean="0"/>
              <a:t>Пифагорейцы </a:t>
            </a:r>
            <a:r>
              <a:rPr lang="ru-RU" dirty="0"/>
              <a:t>самовольно присвоили захваченные у </a:t>
            </a:r>
            <a:r>
              <a:rPr lang="ru-RU" dirty="0" err="1"/>
              <a:t>Сибариса</a:t>
            </a:r>
            <a:r>
              <a:rPr lang="ru-RU" dirty="0"/>
              <a:t> </a:t>
            </a:r>
            <a:r>
              <a:rPr lang="ru-RU" dirty="0" smtClean="0"/>
              <a:t>земли.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Смерть Пифагора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Конфликт </a:t>
            </a:r>
            <a:r>
              <a:rPr lang="ru-RU" dirty="0"/>
              <a:t>принял очень острые формы, и развязка наступила, когда все пифагорейцы собрались в доме Милона для обсуждения сложившейся обстановки. Их враги подожгли здание, и в огне погибло все братство.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теоремы Пифагора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Теорема </a:t>
            </a:r>
            <a:r>
              <a:rPr lang="ru-RU" dirty="0"/>
              <a:t>Пифагора описывает свойства сторон прямоугольного треугольника. Квадрат стороны, противолежащей прямому углу, - гипотенузы – равен сумме квадратов двух других его сторон (катетов): </a:t>
            </a:r>
            <a:r>
              <a:rPr lang="en-US" dirty="0"/>
              <a:t>a</a:t>
            </a:r>
            <a:r>
              <a:rPr lang="ru-RU" baseline="30000" dirty="0"/>
              <a:t>2</a:t>
            </a:r>
            <a:r>
              <a:rPr lang="ru-RU" dirty="0"/>
              <a:t>+</a:t>
            </a:r>
            <a:r>
              <a:rPr lang="en-US" dirty="0"/>
              <a:t>b</a:t>
            </a:r>
            <a:r>
              <a:rPr lang="ru-RU" baseline="30000" dirty="0"/>
              <a:t>2</a:t>
            </a:r>
            <a:r>
              <a:rPr lang="ru-RU" dirty="0"/>
              <a:t>=</a:t>
            </a:r>
            <a:r>
              <a:rPr lang="en-US" dirty="0"/>
              <a:t>c</a:t>
            </a:r>
            <a:r>
              <a:rPr lang="ru-RU" baseline="30000" dirty="0"/>
              <a:t>2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898</Words>
  <Application>Microsoft Office PowerPoint</Application>
  <PresentationFormat>Экран (4:3)</PresentationFormat>
  <Paragraphs>140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Тема Office</vt:lpstr>
      <vt:lpstr>Microsoft Equation 3.0</vt:lpstr>
      <vt:lpstr>МОУ гимназия имени А. Л. Кекина  Различные доказательства теоремы Пифагора</vt:lpstr>
      <vt:lpstr>Цели работы</vt:lpstr>
      <vt:lpstr>Введение </vt:lpstr>
      <vt:lpstr>Рождение Пифагора </vt:lpstr>
      <vt:lpstr>Учение Пифагора</vt:lpstr>
      <vt:lpstr>Слайд 6</vt:lpstr>
      <vt:lpstr>Война с Сибарисом</vt:lpstr>
      <vt:lpstr>Смерть Пифагора</vt:lpstr>
      <vt:lpstr>Определение теоремы Пифагора</vt:lpstr>
      <vt:lpstr>История создания теоремы</vt:lpstr>
      <vt:lpstr>Доказательство Евклида </vt:lpstr>
      <vt:lpstr>Древнекитайское доказательство </vt:lpstr>
      <vt:lpstr>Древнеиндийское доказательство </vt:lpstr>
      <vt:lpstr>Алгебраическое доказательство </vt:lpstr>
      <vt:lpstr>Доказательство  Дж. Гардфилда  </vt:lpstr>
      <vt:lpstr>Доказательство простейшее   </vt:lpstr>
      <vt:lpstr>Применение теоремы Пифагора Задача 1.</vt:lpstr>
      <vt:lpstr>  Задача 2 Гипотенуза КР прямоугольного треугольника КМР равна  см., а катет МР равен 4 см. Найдите медиану РС.  </vt:lpstr>
      <vt:lpstr>Задача 3</vt:lpstr>
      <vt:lpstr>Практическая задача</vt:lpstr>
      <vt:lpstr>Старинная практическая задача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гимназия имени А. Л. Кекина  Различные доказательства теоремы Пифагора</dc:title>
  <dc:creator>Света</dc:creator>
  <cp:lastModifiedBy>Света</cp:lastModifiedBy>
  <cp:revision>43</cp:revision>
  <dcterms:created xsi:type="dcterms:W3CDTF">2012-05-03T16:49:40Z</dcterms:created>
  <dcterms:modified xsi:type="dcterms:W3CDTF">2012-05-03T19:08:34Z</dcterms:modified>
</cp:coreProperties>
</file>