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62" r:id="rId3"/>
    <p:sldId id="273" r:id="rId4"/>
    <p:sldId id="272" r:id="rId5"/>
    <p:sldId id="274" r:id="rId6"/>
    <p:sldId id="275" r:id="rId7"/>
    <p:sldId id="263" r:id="rId8"/>
    <p:sldId id="264" r:id="rId9"/>
    <p:sldId id="265" r:id="rId10"/>
    <p:sldId id="276" r:id="rId11"/>
    <p:sldId id="267" r:id="rId12"/>
    <p:sldId id="268" r:id="rId13"/>
    <p:sldId id="269" r:id="rId14"/>
    <p:sldId id="270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57" autoAdjust="0"/>
  </p:normalViewPr>
  <p:slideViewPr>
    <p:cSldViewPr>
      <p:cViewPr varScale="1">
        <p:scale>
          <a:sx n="110" d="100"/>
          <a:sy n="110" d="100"/>
        </p:scale>
        <p:origin x="164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D6857-FC66-4190-92A1-DBB175A2036C}" type="datetimeFigureOut">
              <a:rPr lang="ru-RU" smtClean="0"/>
              <a:t>08.07.2016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AF62D-76AA-46B0-998C-66DCCAB90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711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AF62D-76AA-46B0-998C-66DCCAB907E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69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74F315B-960E-4734-93C0-0837B854932B}" type="datetimeFigureOut">
              <a:rPr lang="ru-RU" smtClean="0"/>
              <a:t>08.07.2016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8E5229A-E184-4D7A-9F77-F356515DB13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662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315B-960E-4734-93C0-0837B854932B}" type="datetimeFigureOut">
              <a:rPr lang="ru-RU" smtClean="0"/>
              <a:t>08.07.2016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5229A-E184-4D7A-9F77-F356515DB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10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315B-960E-4734-93C0-0837B854932B}" type="datetimeFigureOut">
              <a:rPr lang="ru-RU" smtClean="0"/>
              <a:t>08.07.2016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5229A-E184-4D7A-9F77-F356515DB13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372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315B-960E-4734-93C0-0837B854932B}" type="datetimeFigureOut">
              <a:rPr lang="ru-RU" smtClean="0"/>
              <a:t>08.07.2016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5229A-E184-4D7A-9F77-F356515DB13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531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315B-960E-4734-93C0-0837B854932B}" type="datetimeFigureOut">
              <a:rPr lang="ru-RU" smtClean="0"/>
              <a:t>08.07.2016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5229A-E184-4D7A-9F77-F356515DB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536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315B-960E-4734-93C0-0837B854932B}" type="datetimeFigureOut">
              <a:rPr lang="ru-RU" smtClean="0"/>
              <a:t>08.07.2016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5229A-E184-4D7A-9F77-F356515DB13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581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315B-960E-4734-93C0-0837B854932B}" type="datetimeFigureOut">
              <a:rPr lang="ru-RU" smtClean="0"/>
              <a:t>08.07.2016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5229A-E184-4D7A-9F77-F356515DB13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694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315B-960E-4734-93C0-0837B854932B}" type="datetimeFigureOut">
              <a:rPr lang="ru-RU" smtClean="0"/>
              <a:t>08.07.2016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5229A-E184-4D7A-9F77-F356515DB13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510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315B-960E-4734-93C0-0837B854932B}" type="datetimeFigureOut">
              <a:rPr lang="ru-RU" smtClean="0"/>
              <a:t>08.07.2016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5229A-E184-4D7A-9F77-F356515DB13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69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315B-960E-4734-93C0-0837B854932B}" type="datetimeFigureOut">
              <a:rPr lang="ru-RU" smtClean="0"/>
              <a:t>08.07.2016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5229A-E184-4D7A-9F77-F356515DB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25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315B-960E-4734-93C0-0837B854932B}" type="datetimeFigureOut">
              <a:rPr lang="ru-RU" smtClean="0"/>
              <a:t>08.07.2016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5229A-E184-4D7A-9F77-F356515DB13A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72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315B-960E-4734-93C0-0837B854932B}" type="datetimeFigureOut">
              <a:rPr lang="ru-RU" smtClean="0"/>
              <a:t>08.07.2016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5229A-E184-4D7A-9F77-F356515DB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53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315B-960E-4734-93C0-0837B854932B}" type="datetimeFigureOut">
              <a:rPr lang="ru-RU" smtClean="0"/>
              <a:t>08.07.2016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5229A-E184-4D7A-9F77-F356515DB13A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559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315B-960E-4734-93C0-0837B854932B}" type="datetimeFigureOut">
              <a:rPr lang="ru-RU" smtClean="0"/>
              <a:t>08.07.2016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5229A-E184-4D7A-9F77-F356515DB13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21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315B-960E-4734-93C0-0837B854932B}" type="datetimeFigureOut">
              <a:rPr lang="ru-RU" smtClean="0"/>
              <a:t>08.07.2016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5229A-E184-4D7A-9F77-F356515DB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727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315B-960E-4734-93C0-0837B854932B}" type="datetimeFigureOut">
              <a:rPr lang="ru-RU" smtClean="0"/>
              <a:t>08.07.2016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5229A-E184-4D7A-9F77-F356515DB13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10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315B-960E-4734-93C0-0837B854932B}" type="datetimeFigureOut">
              <a:rPr lang="ru-RU" smtClean="0"/>
              <a:t>08.07.2016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5229A-E184-4D7A-9F77-F356515DB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370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4F315B-960E-4734-93C0-0837B854932B}" type="datetimeFigureOut">
              <a:rPr lang="ru-RU" smtClean="0"/>
              <a:t>08.07.2016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E5229A-E184-4D7A-9F77-F356515DB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601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asilius3.livejournal.com/53045.html" TargetMode="External"/><Relationship Id="rId7" Type="http://schemas.openxmlformats.org/officeDocument/2006/relationships/hyperlink" Target="http://www.pugoviza.ru/cgi-bin/yabb2/YaBB.pl?num=1432762772/5" TargetMode="External"/><Relationship Id="rId2" Type="http://schemas.openxmlformats.org/officeDocument/2006/relationships/hyperlink" Target="http://www.pugoviza.ru/cgi-bin/yabb2/YaBB.pl?num=1432762772/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im-kekina.edu.yar.ru/o_gimnazii/istriya/fotoalbomi/do_gimnaziya.html" TargetMode="External"/><Relationship Id="rId5" Type="http://schemas.openxmlformats.org/officeDocument/2006/relationships/hyperlink" Target="http://worldwalk.info/ru/catalog/574" TargetMode="External"/><Relationship Id="rId4" Type="http://schemas.openxmlformats.org/officeDocument/2006/relationships/hyperlink" Target="https://yandex.ru/images/search?text=&#1092;&#1086;&#1088;&#1084;&#1072;%20&#1075;&#1080;&#1084;&#1085;&#1072;&#1079;&#1080;&#1089;&#1090;&#1072;%20&#1076;&#1086;%20&#1094;&#1072;&#1088;&#1089;&#1082;&#1086;&#1081;%20&#1088;&#1086;&#1089;&#1089;&#1080;&#1080;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00808"/>
            <a:ext cx="9144000" cy="1470025"/>
          </a:xfrm>
        </p:spPr>
        <p:txBody>
          <a:bodyPr/>
          <a:lstStyle/>
          <a:p>
            <a:r>
              <a:rPr lang="ru-RU" dirty="0" smtClean="0"/>
              <a:t>О чём </a:t>
            </a:r>
            <a:r>
              <a:rPr lang="ru-RU" dirty="0"/>
              <a:t>рассказала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пряжка </a:t>
            </a:r>
            <a:r>
              <a:rPr lang="ru-RU" dirty="0"/>
              <a:t>от </a:t>
            </a:r>
            <a:r>
              <a:rPr lang="ru-RU" dirty="0" smtClean="0"/>
              <a:t>ремня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956770" y="3391828"/>
            <a:ext cx="5308866" cy="1702881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400" u="sng" dirty="0"/>
              <a:t>Подготовил:</a:t>
            </a:r>
            <a:endParaRPr lang="ru-RU" sz="1400" dirty="0"/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Якимов Роман  Сергеевич 22.12.2003 г.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учащийся 6 класса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МОУ гимназии имени А.Л. </a:t>
            </a:r>
            <a:r>
              <a:rPr lang="ru-RU" sz="1400" dirty="0" err="1"/>
              <a:t>Кекина</a:t>
            </a:r>
            <a:r>
              <a:rPr lang="ru-RU" sz="1400" dirty="0"/>
              <a:t> г. Ростова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Руководи</a:t>
            </a:r>
            <a:r>
              <a:rPr lang="ru-RU" sz="1400" u="sng" dirty="0"/>
              <a:t>тели:</a:t>
            </a:r>
            <a:endParaRPr lang="ru-RU" sz="1400" dirty="0"/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Жданова Татьяна </a:t>
            </a:r>
            <a:r>
              <a:rPr lang="ru-RU" sz="1400" dirty="0" smtClean="0"/>
              <a:t>Владимировна, </a:t>
            </a:r>
            <a:endParaRPr lang="ru-RU" sz="1400" dirty="0"/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400" dirty="0"/>
              <a:t> руководитель кружка «Активисты школьного музея», 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400" dirty="0" err="1"/>
              <a:t>Умникова</a:t>
            </a:r>
            <a:r>
              <a:rPr lang="ru-RU" sz="1400" dirty="0"/>
              <a:t> Татьяна </a:t>
            </a:r>
            <a:r>
              <a:rPr lang="ru-RU" sz="1400" dirty="0" smtClean="0"/>
              <a:t>Валентиновна,</a:t>
            </a:r>
            <a:endParaRPr lang="ru-RU" sz="1400" dirty="0"/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/>
              <a:t>учитель истории.</a:t>
            </a:r>
            <a:endParaRPr lang="ru-RU" sz="1400" dirty="0"/>
          </a:p>
          <a:p>
            <a:pPr algn="r"/>
            <a:endParaRPr lang="ru-RU" sz="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tv\Desktop\IMG_344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7057"/>
            <a:ext cx="3744416" cy="3094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tv\Desktop\IMG_344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47057"/>
            <a:ext cx="4109173" cy="309411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81226" y="5286388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Лицевая сторона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5269395"/>
            <a:ext cx="367940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300" dirty="0" smtClean="0"/>
              <a:t>Оборотная сторона</a:t>
            </a:r>
            <a:endParaRPr lang="ru-RU" sz="33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4333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+mj-lt"/>
              </a:rPr>
              <a:t>П</a:t>
            </a:r>
            <a:r>
              <a:rPr lang="ru-RU" sz="4400" dirty="0" smtClean="0">
                <a:latin typeface="+mj-lt"/>
              </a:rPr>
              <a:t>ряжка </a:t>
            </a:r>
            <a:r>
              <a:rPr lang="ru-RU" sz="4400" dirty="0" smtClean="0">
                <a:latin typeface="+mj-lt"/>
              </a:rPr>
              <a:t>от </a:t>
            </a:r>
            <a:r>
              <a:rPr lang="ru-RU" sz="4400" dirty="0" smtClean="0">
                <a:latin typeface="+mj-lt"/>
              </a:rPr>
              <a:t>ремня</a:t>
            </a:r>
            <a:endParaRPr lang="ru-RU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306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K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420888"/>
            <a:ext cx="2562078" cy="377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1463" y="836712"/>
            <a:ext cx="82868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Фотография гимназиста мужской гимназии при Римско-католическом обществе Санкт-Петербурга (при соборе святой Екатерины)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56834" y="4891503"/>
            <a:ext cx="7429552" cy="3357586"/>
          </a:xfrm>
        </p:spPr>
        <p:txBody>
          <a:bodyPr/>
          <a:lstStyle/>
          <a:p>
            <a:pPr algn="ctr">
              <a:buNone/>
            </a:pPr>
            <a:r>
              <a:rPr lang="ru-RU" sz="1600" dirty="0"/>
              <a:t>В</a:t>
            </a:r>
            <a:r>
              <a:rPr lang="ru-RU" sz="1600" dirty="0" smtClean="0"/>
              <a:t>ид увеличенной ременной пряхи </a:t>
            </a:r>
          </a:p>
          <a:p>
            <a:pPr algn="ctr">
              <a:buNone/>
            </a:pPr>
            <a:r>
              <a:rPr lang="ru-RU" sz="1600" dirty="0" smtClean="0"/>
              <a:t>гимназиста мужской гимназии </a:t>
            </a:r>
          </a:p>
          <a:p>
            <a:pPr algn="ctr">
              <a:buNone/>
            </a:pPr>
            <a:r>
              <a:rPr lang="ru-RU" sz="1600" dirty="0" smtClean="0"/>
              <a:t>при Римско-католическом </a:t>
            </a:r>
          </a:p>
          <a:p>
            <a:pPr algn="ctr">
              <a:buNone/>
            </a:pPr>
            <a:r>
              <a:rPr lang="ru-RU" sz="1600" dirty="0" smtClean="0"/>
              <a:t>обществе Санкт-Петербурга </a:t>
            </a:r>
          </a:p>
          <a:p>
            <a:endParaRPr lang="ru-RU" dirty="0"/>
          </a:p>
        </p:txBody>
      </p:sp>
      <p:pic>
        <p:nvPicPr>
          <p:cNvPr id="4" name="Рисунок 3" descr="RKG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458" y="1629370"/>
            <a:ext cx="3884980" cy="327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tv\Desktop\IMG_344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908" y="1890377"/>
            <a:ext cx="3804949" cy="30109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679362" y="4996694"/>
            <a:ext cx="20168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Ременная пряха </a:t>
            </a:r>
          </a:p>
          <a:p>
            <a:pPr algn="ctr"/>
            <a:r>
              <a:rPr lang="ru-RU" sz="1600" dirty="0" smtClean="0"/>
              <a:t>гимназиста </a:t>
            </a:r>
          </a:p>
          <a:p>
            <a:pPr algn="ctr"/>
            <a:r>
              <a:rPr lang="ru-RU" sz="1600" dirty="0" smtClean="0"/>
              <a:t>мужской Ростовской </a:t>
            </a:r>
          </a:p>
          <a:p>
            <a:pPr algn="ctr"/>
            <a:r>
              <a:rPr lang="ru-RU" sz="1600" dirty="0" smtClean="0"/>
              <a:t>Кекинской гимназии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18216" y="533289"/>
            <a:ext cx="45336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Две расшифровки</a:t>
            </a:r>
            <a:endParaRPr lang="ru-RU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557252" y="1302730"/>
            <a:ext cx="4287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Римско-католическая гимназия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16608" y="1302730"/>
            <a:ext cx="4342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Ростовская Кекинская гимназия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878" y="756981"/>
            <a:ext cx="6798734" cy="1303867"/>
          </a:xfrm>
        </p:spPr>
        <p:txBody>
          <a:bodyPr/>
          <a:lstStyle/>
          <a:p>
            <a:r>
              <a:rPr lang="ru-RU" dirty="0" smtClean="0"/>
              <a:t>Сравнительная таблица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954046"/>
              </p:ext>
            </p:extLst>
          </p:nvPr>
        </p:nvGraphicFramePr>
        <p:xfrm>
          <a:off x="943801" y="2420888"/>
          <a:ext cx="7019811" cy="3788265"/>
        </p:xfrm>
        <a:graphic>
          <a:graphicData uri="http://schemas.openxmlformats.org/drawingml/2006/table">
            <a:tbl>
              <a:tblPr/>
              <a:tblGrid>
                <a:gridCol w="1884950"/>
                <a:gridCol w="2859923"/>
                <a:gridCol w="2274938"/>
              </a:tblGrid>
              <a:tr h="7099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Основания для сравнения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Экспонат из школьного музея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Пряжка с ремня гимназиста Римско-католической гимназии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4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Форма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Прямоугольнаясо скошенными углами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Прямоугольная со скошенными углами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6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материал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латунь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латунь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буквы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РКГ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РКГ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5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шрифт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4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Точки после букв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есть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505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3150" y="4243598"/>
            <a:ext cx="1585194" cy="1462072"/>
          </a:xfrm>
          <a:prstGeom prst="rect">
            <a:avLst/>
          </a:prstGeom>
          <a:noFill/>
        </p:spPr>
      </p:pic>
      <p:pic>
        <p:nvPicPr>
          <p:cNvPr id="21506" name="Рисунок 1" descr="IMG_34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7864" y="4243598"/>
            <a:ext cx="1937376" cy="1450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Узнали, как появилась и как изменялась форма гимназистов (школьников) на протяжении нескольких десятилетий.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Провели атрибуцию ременной пряжки из школьного музея.</a:t>
            </a:r>
          </a:p>
          <a:p>
            <a:pPr marL="514350" indent="-514350">
              <a:buAutoNum type="arabicPeriod"/>
            </a:pPr>
            <a:r>
              <a:rPr lang="ru-RU" dirty="0" smtClean="0"/>
              <a:t>Сравнили две ременной пряжки (Римско-католической гимназии и Ростовской Кекинской гимназии.</a:t>
            </a:r>
          </a:p>
          <a:p>
            <a:pPr marL="514350" indent="-514350">
              <a:buAutoNum type="arabicPeriod"/>
            </a:pPr>
            <a:r>
              <a:rPr lang="ru-RU" dirty="0" smtClean="0"/>
              <a:t>Доказали, что аббревиатура на ременной пряжке расшифровывается, как Ростовская Кекинская гимназия.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683568" y="620688"/>
            <a:ext cx="8258204" cy="591187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ru-RU" sz="1400" b="1" u="sng" smtClean="0"/>
              <a:t>Источники и литература</a:t>
            </a:r>
            <a:endParaRPr lang="ru-RU" sz="1400" b="1" smtClean="0"/>
          </a:p>
          <a:p>
            <a:pPr>
              <a:buFont typeface="Arial"/>
              <a:buNone/>
            </a:pPr>
            <a:r>
              <a:rPr lang="ru-RU" sz="1400" smtClean="0"/>
              <a:t> </a:t>
            </a:r>
          </a:p>
          <a:p>
            <a:pPr>
              <a:buFont typeface="Arial"/>
              <a:buNone/>
            </a:pPr>
            <a:r>
              <a:rPr lang="ru-RU" sz="1400" smtClean="0"/>
              <a:t>Кривич В. Иннокентий Анненский по семейным воспоминаниям и рукописным материалам. В кн.: Литературная мысль Альманах III. Л.: Мысль, 1925. С. 223. </a:t>
            </a:r>
          </a:p>
          <a:p>
            <a:pPr>
              <a:buFont typeface="Arial"/>
              <a:buNone/>
            </a:pPr>
            <a:r>
              <a:rPr lang="ru-RU" sz="1400" smtClean="0"/>
              <a:t>Маршак С. Я. В начале жизни (страницы воспоминаний). М. Сов.писатель, 1961. 63. </a:t>
            </a:r>
          </a:p>
          <a:p>
            <a:pPr>
              <a:buFont typeface="Arial"/>
              <a:buNone/>
            </a:pPr>
            <a:r>
              <a:rPr lang="ru-RU" sz="1400" smtClean="0"/>
              <a:t> Ожегов С.И., Шведова Н.Ю. Толковый словарь. М. 1992.</a:t>
            </a:r>
          </a:p>
          <a:p>
            <a:pPr>
              <a:buFont typeface="Arial"/>
              <a:buNone/>
            </a:pPr>
            <a:r>
              <a:rPr lang="ru-RU" sz="1400" smtClean="0"/>
              <a:t>Петров В.Н., Шкапа Н.А. Методические рекомендации по военной археологии. М. Обелиск.2002</a:t>
            </a:r>
          </a:p>
          <a:p>
            <a:pPr>
              <a:buFont typeface="Arial"/>
              <a:buNone/>
            </a:pPr>
            <a:r>
              <a:rPr lang="ru-RU" sz="1400" smtClean="0"/>
              <a:t>Хорошилова О. Костюм и мода Российской империи. Эпоха Николая II. М.: Этерна, 2012. С. 225–231.</a:t>
            </a:r>
            <a:br>
              <a:rPr lang="ru-RU" sz="1400" smtClean="0"/>
            </a:br>
            <a:endParaRPr lang="ru-RU" sz="1400" smtClean="0"/>
          </a:p>
          <a:p>
            <a:pPr>
              <a:buFont typeface="Arial"/>
              <a:buNone/>
            </a:pPr>
            <a:r>
              <a:rPr lang="ru-RU" sz="1400" b="1" smtClean="0"/>
              <a:t>Интернет-ресурсы</a:t>
            </a:r>
            <a:endParaRPr lang="ru-RU" sz="1400" smtClean="0"/>
          </a:p>
          <a:p>
            <a:pPr>
              <a:buFont typeface="Arial"/>
              <a:buNone/>
            </a:pPr>
            <a:r>
              <a:rPr lang="ru-RU" sz="1400" u="sng" smtClean="0">
                <a:hlinkClick r:id="rId2"/>
              </a:rPr>
              <a:t>http://www.pugoviza.ru/cgi-bin/yabb2/YaBB.pl?num=1432762772/0</a:t>
            </a:r>
            <a:endParaRPr lang="ru-RU" sz="1400" smtClean="0"/>
          </a:p>
          <a:p>
            <a:pPr>
              <a:buFont typeface="Arial"/>
              <a:buNone/>
            </a:pPr>
            <a:r>
              <a:rPr lang="ru-RU" sz="1400" u="sng" smtClean="0">
                <a:hlinkClick r:id="rId3"/>
              </a:rPr>
              <a:t>http://basilius3.livejournal.com/53045.html</a:t>
            </a:r>
            <a:endParaRPr lang="ru-RU" sz="1400" smtClean="0"/>
          </a:p>
          <a:p>
            <a:pPr>
              <a:buFont typeface="Arial"/>
              <a:buNone/>
            </a:pPr>
            <a:r>
              <a:rPr lang="ru-RU" sz="1400" u="sng" smtClean="0">
                <a:hlinkClick r:id="rId4"/>
              </a:rPr>
              <a:t>https://yandex.ru/images/search?text=форма%20гимназиста%20до%20царской%20россии</a:t>
            </a:r>
            <a:endParaRPr lang="ru-RU" sz="1400" smtClean="0"/>
          </a:p>
          <a:p>
            <a:pPr>
              <a:buFont typeface="Arial"/>
              <a:buNone/>
            </a:pPr>
            <a:r>
              <a:rPr lang="ru-RU" sz="1400" smtClean="0"/>
              <a:t> </a:t>
            </a:r>
            <a:r>
              <a:rPr lang="ru-RU" sz="1400" smtClean="0">
                <a:hlinkClick r:id="rId5"/>
              </a:rPr>
              <a:t>http://worldwalk.info/ru/catalog/574</a:t>
            </a:r>
            <a:r>
              <a:rPr lang="ru-RU" sz="1400" smtClean="0"/>
              <a:t> </a:t>
            </a:r>
          </a:p>
          <a:p>
            <a:pPr>
              <a:buFont typeface="Arial"/>
              <a:buNone/>
            </a:pPr>
            <a:r>
              <a:rPr lang="ru-RU" sz="1400" smtClean="0"/>
              <a:t>Сайт МОУ гимназии имени А. Л. Кекина г.Ростова</a:t>
            </a:r>
          </a:p>
          <a:p>
            <a:pPr>
              <a:buFont typeface="Arial"/>
              <a:buNone/>
            </a:pPr>
            <a:r>
              <a:rPr lang="ru-RU" sz="1400" u="sng" smtClean="0">
                <a:hlinkClick r:id="rId6"/>
              </a:rPr>
              <a:t>http://gim-kekina.edu.yar.ru/o_gimnazii/istriya/fotoalbomi/do_gimnaziya.html</a:t>
            </a:r>
            <a:endParaRPr lang="ru-RU" sz="1400" smtClean="0"/>
          </a:p>
          <a:p>
            <a:pPr>
              <a:buFont typeface="Arial"/>
              <a:buNone/>
            </a:pPr>
            <a:r>
              <a:rPr lang="ru-RU" sz="1400" smtClean="0">
                <a:hlinkClick r:id="rId7"/>
              </a:rPr>
              <a:t>http://www.pugoviza.ru/cgi-bin/yabb2/YaBB.pl?num=1432762772/5</a:t>
            </a:r>
            <a:r>
              <a:rPr lang="ru-RU" sz="1400" smtClean="0"/>
              <a:t> </a:t>
            </a:r>
          </a:p>
          <a:p>
            <a:pPr>
              <a:buFont typeface="Arial"/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44415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tv\Desktop\IMG_344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7057"/>
            <a:ext cx="3744416" cy="3094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tv\Desktop\IMG_344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47057"/>
            <a:ext cx="4109173" cy="309411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81226" y="5286388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Лицевая сторона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5269395"/>
            <a:ext cx="367940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300" dirty="0" smtClean="0"/>
              <a:t>Оборотная сторона</a:t>
            </a:r>
            <a:endParaRPr lang="ru-RU" sz="33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98274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+mj-lt"/>
              </a:rPr>
              <a:t>Объект исследования - пряжка от ремня</a:t>
            </a:r>
            <a:endParaRPr lang="ru-RU" sz="4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052736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b="1" dirty="0"/>
              <a:t>Цель</a:t>
            </a:r>
            <a:r>
              <a:rPr lang="ru-RU" sz="3600" dirty="0"/>
              <a:t> – определить принадлежность пряжки, основываясь на надписи на ней.</a:t>
            </a:r>
          </a:p>
          <a:p>
            <a:pPr>
              <a:buNone/>
            </a:pPr>
            <a:r>
              <a:rPr lang="ru-RU" sz="3600" b="1" dirty="0"/>
              <a:t>Задачи:</a:t>
            </a:r>
            <a:endParaRPr lang="ru-RU" sz="3600" dirty="0"/>
          </a:p>
          <a:p>
            <a:r>
              <a:rPr lang="ru-RU" sz="3600" dirty="0" smtClean="0"/>
              <a:t>1.Рассмотреть </a:t>
            </a:r>
            <a:r>
              <a:rPr lang="ru-RU" sz="3600" dirty="0"/>
              <a:t>и подробно описать бляху (пряжку).</a:t>
            </a:r>
          </a:p>
          <a:p>
            <a:r>
              <a:rPr lang="ru-RU" sz="3600" dirty="0" smtClean="0"/>
              <a:t>2.Найти </a:t>
            </a:r>
            <a:r>
              <a:rPr lang="ru-RU" sz="3600" dirty="0"/>
              <a:t>расшифровки надписи «Р.К.Г.»</a:t>
            </a:r>
          </a:p>
          <a:p>
            <a:r>
              <a:rPr lang="ru-RU" sz="3600" dirty="0" smtClean="0"/>
              <a:t>3.Выяснить</a:t>
            </a:r>
            <a:r>
              <a:rPr lang="ru-RU" sz="3600" dirty="0"/>
              <a:t>, какая из расшифровок подходит к надписи на нашей бляхе.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3493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9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/>
              <a:t>Методы</a:t>
            </a:r>
            <a:r>
              <a:rPr lang="ru-RU" sz="2800" dirty="0"/>
              <a:t>: </a:t>
            </a:r>
          </a:p>
          <a:p>
            <a:pPr indent="15875">
              <a:buAutoNum type="arabicPeriod"/>
            </a:pPr>
            <a:r>
              <a:rPr lang="ru-RU" sz="2800" dirty="0"/>
              <a:t>Беседа с дарителем экспоната – бляхи от ремня.</a:t>
            </a:r>
          </a:p>
          <a:p>
            <a:pPr indent="15875">
              <a:buNone/>
            </a:pPr>
            <a:r>
              <a:rPr lang="ru-RU" sz="2800" dirty="0" smtClean="0"/>
              <a:t>2.Поиск </a:t>
            </a:r>
            <a:r>
              <a:rPr lang="ru-RU" sz="2800" dirty="0"/>
              <a:t>информации в Интернет-ресурсах и письменных источниках.</a:t>
            </a:r>
          </a:p>
          <a:p>
            <a:pPr indent="15875">
              <a:buNone/>
            </a:pPr>
            <a:r>
              <a:rPr lang="ru-RU" sz="2800" dirty="0" smtClean="0"/>
              <a:t>3.Сравнительный </a:t>
            </a:r>
            <a:r>
              <a:rPr lang="ru-RU" sz="2800" dirty="0"/>
              <a:t>и типологический анализ материалов и их систематизация.</a:t>
            </a:r>
          </a:p>
          <a:p>
            <a:pPr>
              <a:buNone/>
            </a:pPr>
            <a:r>
              <a:rPr lang="ru-RU" sz="2800" b="1" dirty="0"/>
              <a:t>Актуальность</a:t>
            </a:r>
            <a:r>
              <a:rPr lang="ru-RU" sz="2800" dirty="0"/>
              <a:t>: форменный ремень, бляха от которого найдена, возможно, принадлежал ученику </a:t>
            </a:r>
            <a:r>
              <a:rPr lang="ru-RU" sz="2800" dirty="0" err="1"/>
              <a:t>Кекинской</a:t>
            </a:r>
            <a:r>
              <a:rPr lang="ru-RU" sz="2800" dirty="0"/>
              <a:t> гимназии - нашей школы. Это означает, что для  школьного музея  будет проведена идентификация одного из важных и интересных экспонатов.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6130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1"/>
            <a:ext cx="792088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">
              <a:buNone/>
            </a:pPr>
            <a:r>
              <a:rPr lang="ru-RU" sz="2900" b="1" dirty="0"/>
              <a:t>Степень исследования темы  </a:t>
            </a:r>
            <a:r>
              <a:rPr lang="ru-RU" sz="2900" b="1" dirty="0" smtClean="0"/>
              <a:t>работы</a:t>
            </a:r>
            <a:r>
              <a:rPr lang="ru-RU" sz="2900" dirty="0" smtClean="0"/>
              <a:t>: </a:t>
            </a:r>
          </a:p>
          <a:p>
            <a:pPr indent="15875">
              <a:buNone/>
            </a:pPr>
            <a:r>
              <a:rPr lang="ru-RU" sz="2900" dirty="0" smtClean="0"/>
              <a:t>тема </a:t>
            </a:r>
            <a:r>
              <a:rPr lang="ru-RU" sz="2900" dirty="0"/>
              <a:t>практически не изучена</a:t>
            </a:r>
            <a:r>
              <a:rPr lang="ru-RU" sz="2900" dirty="0" smtClean="0"/>
              <a:t>. Имеются </a:t>
            </a:r>
            <a:r>
              <a:rPr lang="ru-RU" sz="2900" dirty="0"/>
              <a:t>лишь исследования по пряжкам военных и гражданских государственных ведомств.  Есть общие труды по педагогике, в которых  размещен материал по истории школьной формы . Он носит информационный, а не исследовательский характер. Специальных работ, посвященных дореволюционной школьной форме, нет. В Интернете есть сайты коллекционеров, на которых помещена   информация о пуговицах, </a:t>
            </a:r>
            <a:r>
              <a:rPr lang="ru-RU" sz="2900" dirty="0" err="1"/>
              <a:t>прягах</a:t>
            </a:r>
            <a:r>
              <a:rPr lang="ru-RU" sz="2900" dirty="0"/>
              <a:t> (пряжках), но она чрезвычайно неполная.</a:t>
            </a: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150987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55780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dirty="0" smtClean="0"/>
              <a:t>Структура работы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67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Введение</a:t>
            </a:r>
            <a:endParaRPr lang="ru-RU" sz="24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286248" y="1560782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" name="TextBox 4"/>
          <p:cNvSpPr txBox="1"/>
          <p:nvPr/>
        </p:nvSpPr>
        <p:spPr>
          <a:xfrm>
            <a:off x="0" y="198884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П</a:t>
            </a:r>
            <a:r>
              <a:rPr lang="ru-RU" sz="2400" dirty="0" smtClean="0"/>
              <a:t>ервая часть -  </a:t>
            </a:r>
          </a:p>
          <a:p>
            <a:pPr algn="ctr"/>
            <a:r>
              <a:rPr lang="ru-RU" sz="2400" dirty="0" smtClean="0"/>
              <a:t>история </a:t>
            </a:r>
            <a:r>
              <a:rPr lang="ru-RU" sz="2400" dirty="0"/>
              <a:t>школьной (гимназической) </a:t>
            </a:r>
            <a:r>
              <a:rPr lang="ru-RU" sz="2400" dirty="0" smtClean="0"/>
              <a:t>формы</a:t>
            </a:r>
            <a:endParaRPr lang="ru-RU" sz="24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286248" y="2847969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7" name="Прямоугольник 6"/>
          <p:cNvSpPr/>
          <p:nvPr/>
        </p:nvSpPr>
        <p:spPr>
          <a:xfrm>
            <a:off x="0" y="337150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Вторая часть - описание пряжки </a:t>
            </a:r>
            <a:r>
              <a:rPr lang="ru-RU" sz="2400" dirty="0"/>
              <a:t>из школьного </a:t>
            </a:r>
            <a:endParaRPr lang="ru-RU" sz="2400" dirty="0" smtClean="0"/>
          </a:p>
          <a:p>
            <a:pPr algn="ctr"/>
            <a:r>
              <a:rPr lang="ru-RU" sz="2400" dirty="0" smtClean="0"/>
              <a:t>музея </a:t>
            </a:r>
            <a:r>
              <a:rPr lang="ru-RU" sz="2400" dirty="0"/>
              <a:t>и </a:t>
            </a:r>
            <a:r>
              <a:rPr lang="ru-RU" sz="2400" dirty="0" smtClean="0"/>
              <a:t>попытка доказать</a:t>
            </a:r>
            <a:r>
              <a:rPr lang="ru-RU" sz="2400" dirty="0"/>
              <a:t>, что она </a:t>
            </a:r>
            <a:endParaRPr lang="ru-RU" sz="2400" dirty="0" smtClean="0"/>
          </a:p>
          <a:p>
            <a:pPr algn="ctr"/>
            <a:r>
              <a:rPr lang="ru-RU" sz="2400" dirty="0" smtClean="0"/>
              <a:t>может </a:t>
            </a:r>
            <a:r>
              <a:rPr lang="ru-RU" sz="2400" dirty="0"/>
              <a:t>принадлежать гимназисту </a:t>
            </a:r>
            <a:endParaRPr lang="ru-RU" sz="2400" dirty="0" smtClean="0"/>
          </a:p>
          <a:p>
            <a:pPr algn="ctr"/>
            <a:r>
              <a:rPr lang="ru-RU" sz="2400" dirty="0" err="1" smtClean="0"/>
              <a:t>Кекинской</a:t>
            </a:r>
            <a:r>
              <a:rPr lang="ru-RU" sz="2400" dirty="0" smtClean="0"/>
              <a:t> </a:t>
            </a:r>
            <a:r>
              <a:rPr lang="ru-RU" sz="2400" dirty="0"/>
              <a:t>гимназии г.Ростова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357686" y="4869160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" name="Прямоугольник 8"/>
          <p:cNvSpPr/>
          <p:nvPr/>
        </p:nvSpPr>
        <p:spPr>
          <a:xfrm>
            <a:off x="0" y="5406315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Заключение - выводы </a:t>
            </a:r>
            <a:r>
              <a:rPr lang="ru-RU" sz="2400" dirty="0"/>
              <a:t>и </a:t>
            </a:r>
            <a:r>
              <a:rPr lang="ru-RU" sz="2400" dirty="0" smtClean="0"/>
              <a:t>определение </a:t>
            </a:r>
            <a:r>
              <a:rPr lang="ru-RU" sz="2400" dirty="0"/>
              <a:t>перспективы </a:t>
            </a:r>
            <a:endParaRPr lang="ru-RU" sz="2400" dirty="0" smtClean="0"/>
          </a:p>
          <a:p>
            <a:pPr algn="ctr"/>
            <a:r>
              <a:rPr lang="ru-RU" sz="2400" dirty="0" smtClean="0"/>
              <a:t>на </a:t>
            </a:r>
            <a:r>
              <a:rPr lang="ru-RU" sz="2400" dirty="0"/>
              <a:t>дальнейшее исследование.</a:t>
            </a:r>
          </a:p>
        </p:txBody>
      </p:sp>
    </p:spTree>
    <p:extLst>
      <p:ext uri="{BB962C8B-B14F-4D97-AF65-F5344CB8AC3E}">
        <p14:creationId xmlns:p14="http://schemas.microsoft.com/office/powerpoint/2010/main" val="350269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Фотографии гимназистов дореволюционного периода</a:t>
            </a:r>
          </a:p>
        </p:txBody>
      </p:sp>
      <p:pic>
        <p:nvPicPr>
          <p:cNvPr id="5" name="Рисунок 4" descr="http://static.locals.md/2013/08/forma_06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564904"/>
            <a:ext cx="439248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tsarselo.ru/images/photos/6f02d253c498c24cddd56461c378cb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636912"/>
            <a:ext cx="223224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5180275"/>
            <a:ext cx="8466379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альбома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Мужская гимназия имени 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А.Л.Кекина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г.Ростове (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Яросл.губ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1912-1913 учебный год.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60" y="692696"/>
            <a:ext cx="6894706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798734" cy="1303867"/>
          </a:xfrm>
        </p:spPr>
        <p:txBody>
          <a:bodyPr>
            <a:noAutofit/>
          </a:bodyPr>
          <a:lstStyle/>
          <a:p>
            <a:r>
              <a:rPr lang="ru-RU" dirty="0"/>
              <a:t>Билет учащегося Кекинской гимназии.</a:t>
            </a:r>
          </a:p>
        </p:txBody>
      </p:sp>
      <p:pic>
        <p:nvPicPr>
          <p:cNvPr id="4" name="Рисунок 3" descr="C:\Users\utv\Desktop\IMG_343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83" y="2060848"/>
            <a:ext cx="7200800" cy="3960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122</TotalTime>
  <Words>440</Words>
  <Application>Microsoft Office PowerPoint</Application>
  <PresentationFormat>Экран (4:3)</PresentationFormat>
  <Paragraphs>93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Garamond</vt:lpstr>
      <vt:lpstr>Times New Roman</vt:lpstr>
      <vt:lpstr>Натуральные материалы</vt:lpstr>
      <vt:lpstr>О чём рассказала  пряжка от ремня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Фотографии гимназистов дореволюционного периода</vt:lpstr>
      <vt:lpstr>Презентация PowerPoint</vt:lpstr>
      <vt:lpstr>Билет учащегося Кекинской гимназии.</vt:lpstr>
      <vt:lpstr>Презентация PowerPoint</vt:lpstr>
      <vt:lpstr>Презентация PowerPoint</vt:lpstr>
      <vt:lpstr>Презентация PowerPoint</vt:lpstr>
      <vt:lpstr>Сравнительная таблица</vt:lpstr>
      <vt:lpstr>Выводы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Якимовы</dc:creator>
  <cp:lastModifiedBy>user</cp:lastModifiedBy>
  <cp:revision>47</cp:revision>
  <dcterms:created xsi:type="dcterms:W3CDTF">2016-07-08T07:44:45Z</dcterms:created>
  <dcterms:modified xsi:type="dcterms:W3CDTF">2016-07-08T11:39:04Z</dcterms:modified>
</cp:coreProperties>
</file>