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77"/>
  </p:notesMasterIdLst>
  <p:sldIdLst>
    <p:sldId id="256" r:id="rId4"/>
    <p:sldId id="258" r:id="rId5"/>
    <p:sldId id="309" r:id="rId6"/>
    <p:sldId id="261" r:id="rId7"/>
    <p:sldId id="311" r:id="rId8"/>
    <p:sldId id="288" r:id="rId9"/>
    <p:sldId id="312" r:id="rId10"/>
    <p:sldId id="304" r:id="rId11"/>
    <p:sldId id="313" r:id="rId12"/>
    <p:sldId id="305" r:id="rId13"/>
    <p:sldId id="306" r:id="rId14"/>
    <p:sldId id="303" r:id="rId15"/>
    <p:sldId id="364" r:id="rId16"/>
    <p:sldId id="365" r:id="rId17"/>
    <p:sldId id="366" r:id="rId18"/>
    <p:sldId id="367" r:id="rId19"/>
    <p:sldId id="262" r:id="rId20"/>
    <p:sldId id="316" r:id="rId21"/>
    <p:sldId id="315" r:id="rId22"/>
    <p:sldId id="358" r:id="rId23"/>
    <p:sldId id="265" r:id="rId24"/>
    <p:sldId id="267" r:id="rId25"/>
    <p:sldId id="318" r:id="rId26"/>
    <p:sldId id="326" r:id="rId27"/>
    <p:sldId id="320" r:id="rId28"/>
    <p:sldId id="319" r:id="rId29"/>
    <p:sldId id="323" r:id="rId30"/>
    <p:sldId id="321" r:id="rId31"/>
    <p:sldId id="322" r:id="rId32"/>
    <p:sldId id="368" r:id="rId33"/>
    <p:sldId id="273" r:id="rId34"/>
    <p:sldId id="327" r:id="rId35"/>
    <p:sldId id="275" r:id="rId36"/>
    <p:sldId id="324" r:id="rId37"/>
    <p:sldId id="328" r:id="rId38"/>
    <p:sldId id="269" r:id="rId39"/>
    <p:sldId id="276" r:id="rId40"/>
    <p:sldId id="325" r:id="rId41"/>
    <p:sldId id="330" r:id="rId42"/>
    <p:sldId id="329" r:id="rId43"/>
    <p:sldId id="369" r:id="rId44"/>
    <p:sldId id="277" r:id="rId45"/>
    <p:sldId id="278" r:id="rId46"/>
    <p:sldId id="370" r:id="rId47"/>
    <p:sldId id="371" r:id="rId48"/>
    <p:sldId id="331" r:id="rId49"/>
    <p:sldId id="280" r:id="rId50"/>
    <p:sldId id="257" r:id="rId51"/>
    <p:sldId id="334" r:id="rId52"/>
    <p:sldId id="281" r:id="rId53"/>
    <p:sldId id="335" r:id="rId54"/>
    <p:sldId id="336" r:id="rId55"/>
    <p:sldId id="337" r:id="rId56"/>
    <p:sldId id="338" r:id="rId57"/>
    <p:sldId id="373" r:id="rId58"/>
    <p:sldId id="374" r:id="rId59"/>
    <p:sldId id="351" r:id="rId60"/>
    <p:sldId id="339" r:id="rId61"/>
    <p:sldId id="340" r:id="rId62"/>
    <p:sldId id="376" r:id="rId63"/>
    <p:sldId id="377" r:id="rId64"/>
    <p:sldId id="375" r:id="rId65"/>
    <p:sldId id="359" r:id="rId66"/>
    <p:sldId id="380" r:id="rId67"/>
    <p:sldId id="360" r:id="rId68"/>
    <p:sldId id="342" r:id="rId69"/>
    <p:sldId id="343" r:id="rId70"/>
    <p:sldId id="347" r:id="rId71"/>
    <p:sldId id="379" r:id="rId72"/>
    <p:sldId id="348" r:id="rId73"/>
    <p:sldId id="362" r:id="rId74"/>
    <p:sldId id="349" r:id="rId75"/>
    <p:sldId id="350" r:id="rId7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37DD6B-8766-4EA1-9121-088E063D89FC}">
          <p14:sldIdLst>
            <p14:sldId id="256"/>
            <p14:sldId id="258"/>
            <p14:sldId id="309"/>
            <p14:sldId id="261"/>
            <p14:sldId id="311"/>
            <p14:sldId id="288"/>
            <p14:sldId id="312"/>
            <p14:sldId id="304"/>
            <p14:sldId id="313"/>
            <p14:sldId id="305"/>
            <p14:sldId id="306"/>
            <p14:sldId id="303"/>
            <p14:sldId id="364"/>
            <p14:sldId id="365"/>
            <p14:sldId id="366"/>
            <p14:sldId id="367"/>
            <p14:sldId id="262"/>
            <p14:sldId id="316"/>
            <p14:sldId id="315"/>
            <p14:sldId id="358"/>
            <p14:sldId id="265"/>
            <p14:sldId id="267"/>
            <p14:sldId id="318"/>
            <p14:sldId id="326"/>
            <p14:sldId id="320"/>
            <p14:sldId id="319"/>
            <p14:sldId id="323"/>
            <p14:sldId id="321"/>
            <p14:sldId id="322"/>
            <p14:sldId id="368"/>
            <p14:sldId id="273"/>
            <p14:sldId id="327"/>
            <p14:sldId id="275"/>
            <p14:sldId id="324"/>
            <p14:sldId id="328"/>
            <p14:sldId id="269"/>
            <p14:sldId id="276"/>
            <p14:sldId id="325"/>
            <p14:sldId id="330"/>
            <p14:sldId id="329"/>
            <p14:sldId id="369"/>
            <p14:sldId id="277"/>
            <p14:sldId id="278"/>
            <p14:sldId id="370"/>
            <p14:sldId id="371"/>
            <p14:sldId id="331"/>
            <p14:sldId id="280"/>
            <p14:sldId id="257"/>
            <p14:sldId id="334"/>
            <p14:sldId id="281"/>
            <p14:sldId id="335"/>
            <p14:sldId id="336"/>
            <p14:sldId id="337"/>
            <p14:sldId id="338"/>
            <p14:sldId id="373"/>
            <p14:sldId id="374"/>
            <p14:sldId id="351"/>
            <p14:sldId id="339"/>
            <p14:sldId id="340"/>
            <p14:sldId id="376"/>
            <p14:sldId id="377"/>
            <p14:sldId id="375"/>
            <p14:sldId id="359"/>
            <p14:sldId id="380"/>
            <p14:sldId id="360"/>
            <p14:sldId id="342"/>
            <p14:sldId id="343"/>
            <p14:sldId id="347"/>
            <p14:sldId id="379"/>
            <p14:sldId id="348"/>
          </p14:sldIdLst>
        </p14:section>
        <p14:section name="Раздел без заголовка" id="{2CAB898D-5476-4DF7-AE38-C6D707DEA356}">
          <p14:sldIdLst>
            <p14:sldId id="362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 smtClean="0"/>
            <a:t>11 </a:t>
          </a:r>
          <a:r>
            <a:rPr lang="ru-RU" b="1" dirty="0"/>
            <a:t>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 custT="1"/>
      <dgm:spPr/>
      <dgm:t>
        <a:bodyPr/>
        <a:lstStyle/>
        <a:p>
          <a:r>
            <a:rPr lang="ru-RU" sz="1800" b="1" dirty="0" smtClean="0"/>
            <a:t>5</a:t>
          </a:r>
          <a:r>
            <a:rPr lang="ru-RU" sz="3400" b="1" dirty="0" smtClean="0"/>
            <a:t> </a:t>
          </a:r>
          <a:r>
            <a:rPr lang="ru-RU" sz="1800" b="1" dirty="0" smtClean="0"/>
            <a:t>баллов</a:t>
          </a:r>
          <a:endParaRPr lang="ru-RU" sz="1800" b="1" dirty="0"/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Пересказ текста 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 smtClean="0"/>
            <a:t>4 </a:t>
          </a:r>
          <a:r>
            <a:rPr lang="ru-RU" b="1" dirty="0"/>
            <a:t>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Правильность речи 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  <dgm:t>
        <a:bodyPr/>
        <a:lstStyle/>
        <a:p>
          <a:endParaRPr lang="ru-RU"/>
        </a:p>
      </dgm:t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  <dgm:t>
        <a:bodyPr/>
        <a:lstStyle/>
        <a:p>
          <a:endParaRPr lang="ru-RU"/>
        </a:p>
      </dgm:t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2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  <dgm:t>
        <a:bodyPr/>
        <a:lstStyle/>
        <a:p>
          <a:endParaRPr lang="ru-RU"/>
        </a:p>
      </dgm:t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  <dgm:t>
        <a:bodyPr/>
        <a:lstStyle/>
        <a:p>
          <a:endParaRPr lang="ru-RU"/>
        </a:p>
      </dgm:t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 smtClean="0"/>
            <a:t>9 </a:t>
          </a:r>
          <a:r>
            <a:rPr lang="ru-RU" b="1" dirty="0"/>
            <a:t>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 smtClean="0"/>
            <a:t>Монолог</a:t>
          </a:r>
          <a:endParaRPr lang="ru-RU" b="1" dirty="0"/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 smtClean="0"/>
            <a:t>2 </a:t>
          </a:r>
          <a:r>
            <a:rPr lang="ru-RU" sz="3400" b="1" dirty="0"/>
            <a:t>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Диалог 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Речевое оформление 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3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4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 3 и 4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C9AC10EF-0417-4B03-8DBB-E9D2B36B8B4B}">
      <dgm:prSet phldrT="[Текст]"/>
      <dgm:spPr/>
      <dgm:t>
        <a:bodyPr/>
        <a:lstStyle/>
        <a:p>
          <a:r>
            <a:rPr lang="ru-RU" b="1" dirty="0" smtClean="0"/>
            <a:t>3 </a:t>
          </a:r>
          <a:r>
            <a:rPr lang="ru-RU" b="1" dirty="0"/>
            <a:t>балла</a:t>
          </a:r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 smtClean="0"/>
            <a:t>4 </a:t>
          </a:r>
          <a:r>
            <a:rPr lang="ru-RU" b="1" dirty="0"/>
            <a:t>балла</a:t>
          </a:r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AD2645-6E5C-4D6B-9297-CE07BA87CEA0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 Необходимо </a:t>
          </a:r>
          <a:r>
            <a:rPr lang="ru-RU" dirty="0" smtClean="0">
              <a:latin typeface="Arial" pitchFamily="34" charset="0"/>
              <a:cs typeface="Arial" pitchFamily="34" charset="0"/>
            </a:rPr>
            <a:t/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набрать</a:t>
          </a:r>
          <a:r>
            <a:rPr lang="ru-RU" dirty="0">
              <a:latin typeface="Arial" pitchFamily="34" charset="0"/>
              <a:cs typeface="Arial" pitchFamily="34" charset="0"/>
            </a:rPr>
            <a:t>,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чтобы </a:t>
          </a:r>
          <a:r>
            <a:rPr lang="ru-RU" dirty="0" smtClean="0">
              <a:latin typeface="Arial" pitchFamily="34" charset="0"/>
              <a:cs typeface="Arial" pitchFamily="34" charset="0"/>
            </a:rPr>
            <a:t>получить</a:t>
          </a:r>
          <a:r>
            <a:rPr lang="ru-RU" dirty="0">
              <a:latin typeface="Arial" pitchFamily="34" charset="0"/>
              <a:cs typeface="Arial" pitchFamily="34" charset="0"/>
            </a:rPr>
            <a:t> </a:t>
          </a:r>
          <a:r>
            <a:rPr lang="ru-RU" dirty="0" smtClean="0">
              <a:latin typeface="Arial" pitchFamily="34" charset="0"/>
              <a:cs typeface="Arial" pitchFamily="34" charset="0"/>
            </a:rPr>
            <a:t>зачет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 </a:t>
          </a:r>
          <a:r>
            <a: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Максимальное </a:t>
          </a:r>
          <a:r>
            <a:rPr lang="ru-RU" dirty="0" smtClean="0">
              <a:latin typeface="Arial" pitchFamily="34" charset="0"/>
              <a:cs typeface="Arial" pitchFamily="34" charset="0"/>
            </a:rPr>
            <a:t>количество </a:t>
          </a:r>
          <a:r>
            <a:rPr lang="en-US" dirty="0">
              <a:latin typeface="Arial" pitchFamily="34" charset="0"/>
              <a:cs typeface="Arial" pitchFamily="34" charset="0"/>
            </a:rPr>
            <a:t/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13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3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2DDAA-C85F-474E-8F5D-A59E9BE172E4}" type="presOf" srcId="{58AD2645-6E5C-4D6B-9297-CE07BA87CEA0}" destId="{4A0DF5F0-2F35-4C3E-AB0D-9974F0622678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EA70DFE-B5D1-42EF-BE78-799C9D791858}" type="presOf" srcId="{19DED8D7-16D3-4C36-8016-2C3F92E504AD}" destId="{34A10F08-8F2E-47A2-8844-E81FEEC624B9}" srcOrd="0" destOrd="0" presId="urn:microsoft.com/office/officeart/2005/8/layout/hierarchy3"/>
    <dgm:cxn modelId="{573E9D87-0126-400A-850A-82508E460EC2}" type="presOf" srcId="{40DB214A-E019-4139-B2B1-0B13D587CD19}" destId="{D0E90210-53FC-4F27-A1FA-1D7BCFBDDC09}" srcOrd="0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56015FA5-9DA4-4A4F-B02B-223770F4B62D}" type="presOf" srcId="{8566D08F-A495-4BC0-99A2-762156FF2AF1}" destId="{F2B66C0D-CC94-49E6-83FA-6CCC10036FE0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5189BFA6-FB4C-47AB-8F78-47AF4C7BB8ED}" type="presOf" srcId="{B37363DF-BD72-414C-BC7D-10C8D1F0FBA3}" destId="{3585C612-4CAE-4594-BFD1-188F5B83E4CA}" srcOrd="0" destOrd="0" presId="urn:microsoft.com/office/officeart/2005/8/layout/hierarchy3"/>
    <dgm:cxn modelId="{0AE87693-36AE-4EA4-A22B-630D697C9E4A}" type="presOf" srcId="{C9151A50-52B4-4B43-AB8E-CB6BE2FD3C4C}" destId="{8D1F4F3F-B845-415C-BFF3-0750A868DB34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9EA7B1FE-F554-4684-84FE-14AC0CAA68DA}" type="presOf" srcId="{8566D08F-A495-4BC0-99A2-762156FF2AF1}" destId="{1551F1DB-82F8-42E0-A61B-2D2985844723}" srcOrd="1" destOrd="0" presId="urn:microsoft.com/office/officeart/2005/8/layout/hierarchy3"/>
    <dgm:cxn modelId="{803C95D8-0005-4730-80C5-11B484F08E10}" type="presOf" srcId="{98C2258D-D27A-40B8-BDD6-2D96252693B5}" destId="{0337E92B-FC32-429E-9CD1-E8EE7DC09A96}" srcOrd="1" destOrd="0" presId="urn:microsoft.com/office/officeart/2005/8/layout/hierarchy3"/>
    <dgm:cxn modelId="{C5668FF9-5F55-4B13-9D1C-2ADBB37E4039}" type="presOf" srcId="{98C2258D-D27A-40B8-BDD6-2D96252693B5}" destId="{BBCEC63C-2FA8-420E-9FB7-9B2AEEBD69A1}" srcOrd="0" destOrd="0" presId="urn:microsoft.com/office/officeart/2005/8/layout/hierarchy3"/>
    <dgm:cxn modelId="{B337D953-0F39-4F37-B070-7A7AE631BEE4}" type="presParOf" srcId="{D0E90210-53FC-4F27-A1FA-1D7BCFBDDC09}" destId="{38F38E86-8B7A-43D0-936E-EB4D8E47BDE1}" srcOrd="0" destOrd="0" presId="urn:microsoft.com/office/officeart/2005/8/layout/hierarchy3"/>
    <dgm:cxn modelId="{468DC1BE-FF41-4CFA-AC47-3EE5AF5D4FC2}" type="presParOf" srcId="{38F38E86-8B7A-43D0-936E-EB4D8E47BDE1}" destId="{A4EB7F23-73F5-42D8-AFBF-CFE0EE4097E0}" srcOrd="0" destOrd="0" presId="urn:microsoft.com/office/officeart/2005/8/layout/hierarchy3"/>
    <dgm:cxn modelId="{26E54E5A-BC46-43B1-8953-BB5E7BC636AF}" type="presParOf" srcId="{A4EB7F23-73F5-42D8-AFBF-CFE0EE4097E0}" destId="{BBCEC63C-2FA8-420E-9FB7-9B2AEEBD69A1}" srcOrd="0" destOrd="0" presId="urn:microsoft.com/office/officeart/2005/8/layout/hierarchy3"/>
    <dgm:cxn modelId="{0A011CBD-9083-4AA6-AFDF-9C45710AD4FA}" type="presParOf" srcId="{A4EB7F23-73F5-42D8-AFBF-CFE0EE4097E0}" destId="{0337E92B-FC32-429E-9CD1-E8EE7DC09A96}" srcOrd="1" destOrd="0" presId="urn:microsoft.com/office/officeart/2005/8/layout/hierarchy3"/>
    <dgm:cxn modelId="{BC6787FA-2770-4423-9733-70757F4BF90C}" type="presParOf" srcId="{38F38E86-8B7A-43D0-936E-EB4D8E47BDE1}" destId="{BCA6B042-DDC3-4E5D-A0AC-19C5189C1A4E}" srcOrd="1" destOrd="0" presId="urn:microsoft.com/office/officeart/2005/8/layout/hierarchy3"/>
    <dgm:cxn modelId="{A3A19FE3-A916-4B6A-88C4-E1178F3D813C}" type="presParOf" srcId="{BCA6B042-DDC3-4E5D-A0AC-19C5189C1A4E}" destId="{3585C612-4CAE-4594-BFD1-188F5B83E4CA}" srcOrd="0" destOrd="0" presId="urn:microsoft.com/office/officeart/2005/8/layout/hierarchy3"/>
    <dgm:cxn modelId="{C72FDE8E-4D0B-4BB0-B539-C82D0B06F1F8}" type="presParOf" srcId="{BCA6B042-DDC3-4E5D-A0AC-19C5189C1A4E}" destId="{4A0DF5F0-2F35-4C3E-AB0D-9974F0622678}" srcOrd="1" destOrd="0" presId="urn:microsoft.com/office/officeart/2005/8/layout/hierarchy3"/>
    <dgm:cxn modelId="{ED77C704-F4DE-4241-92EE-B3CEBF8ED916}" type="presParOf" srcId="{D0E90210-53FC-4F27-A1FA-1D7BCFBDDC09}" destId="{37255076-98C1-473E-B75E-F3B0A903C2CB}" srcOrd="1" destOrd="0" presId="urn:microsoft.com/office/officeart/2005/8/layout/hierarchy3"/>
    <dgm:cxn modelId="{E10EE647-1680-4524-946E-BDE9A405BD31}" type="presParOf" srcId="{37255076-98C1-473E-B75E-F3B0A903C2CB}" destId="{A4E2AC25-46F2-459E-83E2-B5F4056821F9}" srcOrd="0" destOrd="0" presId="urn:microsoft.com/office/officeart/2005/8/layout/hierarchy3"/>
    <dgm:cxn modelId="{69E9982E-1F83-4BFE-9638-C74F8C533D71}" type="presParOf" srcId="{A4E2AC25-46F2-459E-83E2-B5F4056821F9}" destId="{F2B66C0D-CC94-49E6-83FA-6CCC10036FE0}" srcOrd="0" destOrd="0" presId="urn:microsoft.com/office/officeart/2005/8/layout/hierarchy3"/>
    <dgm:cxn modelId="{B27DB620-45C5-4CA5-8826-897CFC1AB3C2}" type="presParOf" srcId="{A4E2AC25-46F2-459E-83E2-B5F4056821F9}" destId="{1551F1DB-82F8-42E0-A61B-2D2985844723}" srcOrd="1" destOrd="0" presId="urn:microsoft.com/office/officeart/2005/8/layout/hierarchy3"/>
    <dgm:cxn modelId="{7B31C02C-4D38-49EE-A990-629CB3164F53}" type="presParOf" srcId="{37255076-98C1-473E-B75E-F3B0A903C2CB}" destId="{B56D9174-416F-45DD-9E26-4D0939F58BE3}" srcOrd="1" destOrd="0" presId="urn:microsoft.com/office/officeart/2005/8/layout/hierarchy3"/>
    <dgm:cxn modelId="{C6951336-D6A9-40AD-BD56-BFCAEC1F95D7}" type="presParOf" srcId="{B56D9174-416F-45DD-9E26-4D0939F58BE3}" destId="{8D1F4F3F-B845-415C-BFF3-0750A868DB34}" srcOrd="0" destOrd="0" presId="urn:microsoft.com/office/officeart/2005/8/layout/hierarchy3"/>
    <dgm:cxn modelId="{4D46569A-D281-489B-BC2E-2740BB9EFE0D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6104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11 </a:t>
          </a:r>
          <a:r>
            <a:rPr lang="ru-RU" sz="1700" b="1" kern="1200" dirty="0"/>
            <a:t>баллов - максимум</a:t>
          </a:r>
          <a:endParaRPr lang="ru-RU" sz="1700" b="1" kern="1200" dirty="0">
            <a:solidFill>
              <a:srgbClr val="010000"/>
            </a:solidFill>
            <a:latin typeface="Century Gothic"/>
          </a:endParaRPr>
        </a:p>
      </dsp:txBody>
      <dsp:txXfrm>
        <a:off x="30909" y="1213310"/>
        <a:ext cx="1644207" cy="797298"/>
      </dsp:txXfrm>
    </dsp:sp>
    <dsp:sp modelId="{B45ABA03-1A9C-4D9A-9587-EDBA4A28BAAE}">
      <dsp:nvSpPr>
        <dsp:cNvPr id="0" name=""/>
        <dsp:cNvSpPr/>
      </dsp:nvSpPr>
      <dsp:spPr>
        <a:xfrm rot="18289469">
          <a:off x="1445471" y="1101344"/>
          <a:ext cx="118642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86428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9025" y="1095326"/>
        <a:ext cx="59321" cy="59321"/>
      </dsp:txXfrm>
    </dsp:sp>
    <dsp:sp modelId="{603CD59C-4112-4174-A306-73276A56ED66}">
      <dsp:nvSpPr>
        <dsp:cNvPr id="0" name=""/>
        <dsp:cNvSpPr/>
      </dsp:nvSpPr>
      <dsp:spPr>
        <a:xfrm>
          <a:off x="2377449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2 балла</a:t>
          </a:r>
        </a:p>
      </dsp:txBody>
      <dsp:txXfrm>
        <a:off x="2402254" y="239365"/>
        <a:ext cx="1644207" cy="797298"/>
      </dsp:txXfrm>
    </dsp:sp>
    <dsp:sp modelId="{613B9CCA-87F6-4EAB-B686-73796700925D}">
      <dsp:nvSpPr>
        <dsp:cNvPr id="0" name=""/>
        <dsp:cNvSpPr/>
      </dsp:nvSpPr>
      <dsp:spPr>
        <a:xfrm>
          <a:off x="4071266" y="61437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621076"/>
        <a:ext cx="33876" cy="33876"/>
      </dsp:txXfrm>
    </dsp:sp>
    <dsp:sp modelId="{36BFBC0E-D284-4C79-8F28-DD33F93E1204}">
      <dsp:nvSpPr>
        <dsp:cNvPr id="0" name=""/>
        <dsp:cNvSpPr/>
      </dsp:nvSpPr>
      <dsp:spPr>
        <a:xfrm>
          <a:off x="4748793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Чтение текста вслух</a:t>
          </a:r>
        </a:p>
      </dsp:txBody>
      <dsp:txXfrm>
        <a:off x="4773598" y="239365"/>
        <a:ext cx="1644207" cy="797298"/>
      </dsp:txXfrm>
    </dsp:sp>
    <dsp:sp modelId="{8EE00FAE-7E64-48BF-8ABB-C551461CCA3F}">
      <dsp:nvSpPr>
        <dsp:cNvPr id="0" name=""/>
        <dsp:cNvSpPr/>
      </dsp:nvSpPr>
      <dsp:spPr>
        <a:xfrm>
          <a:off x="6442610" y="61437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621076"/>
        <a:ext cx="33876" cy="33876"/>
      </dsp:txXfrm>
    </dsp:sp>
    <dsp:sp modelId="{C365D6B5-F6FC-466B-87A8-4344BB6F7187}">
      <dsp:nvSpPr>
        <dsp:cNvPr id="0" name=""/>
        <dsp:cNvSpPr/>
      </dsp:nvSpPr>
      <dsp:spPr>
        <a:xfrm>
          <a:off x="7120137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Задание 1</a:t>
          </a:r>
        </a:p>
      </dsp:txBody>
      <dsp:txXfrm>
        <a:off x="7144942" y="239365"/>
        <a:ext cx="1644207" cy="797298"/>
      </dsp:txXfrm>
    </dsp:sp>
    <dsp:sp modelId="{00A62CB2-70F4-4EDD-88C0-90DA6AFF5B28}">
      <dsp:nvSpPr>
        <dsp:cNvPr id="0" name=""/>
        <dsp:cNvSpPr/>
      </dsp:nvSpPr>
      <dsp:spPr>
        <a:xfrm>
          <a:off x="1699922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1747" y="1595021"/>
        <a:ext cx="33876" cy="33876"/>
      </dsp:txXfrm>
    </dsp:sp>
    <dsp:sp modelId="{4C81CE82-C65E-4A4F-BECB-E11215F4C69A}">
      <dsp:nvSpPr>
        <dsp:cNvPr id="0" name=""/>
        <dsp:cNvSpPr/>
      </dsp:nvSpPr>
      <dsp:spPr>
        <a:xfrm>
          <a:off x="2377449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5</a:t>
          </a:r>
          <a:r>
            <a:rPr lang="ru-RU" sz="3400" b="1" kern="1200" dirty="0" smtClean="0"/>
            <a:t> </a:t>
          </a:r>
          <a:r>
            <a:rPr lang="ru-RU" sz="1800" b="1" kern="1200" dirty="0" smtClean="0"/>
            <a:t>баллов</a:t>
          </a:r>
          <a:endParaRPr lang="ru-RU" sz="1800" b="1" kern="1200" dirty="0"/>
        </a:p>
      </dsp:txBody>
      <dsp:txXfrm>
        <a:off x="2402254" y="1213310"/>
        <a:ext cx="1644207" cy="797298"/>
      </dsp:txXfrm>
    </dsp:sp>
    <dsp:sp modelId="{B91821FF-F2BA-4BF7-9F91-15763EDF42B1}">
      <dsp:nvSpPr>
        <dsp:cNvPr id="0" name=""/>
        <dsp:cNvSpPr/>
      </dsp:nvSpPr>
      <dsp:spPr>
        <a:xfrm>
          <a:off x="4071266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1595021"/>
        <a:ext cx="33876" cy="33876"/>
      </dsp:txXfrm>
    </dsp:sp>
    <dsp:sp modelId="{2869FA49-2C08-4F51-8D3D-D37278DAB5EF}">
      <dsp:nvSpPr>
        <dsp:cNvPr id="0" name=""/>
        <dsp:cNvSpPr/>
      </dsp:nvSpPr>
      <dsp:spPr>
        <a:xfrm>
          <a:off x="4748793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Пересказ текста </a:t>
          </a:r>
          <a:endParaRPr lang="ru-RU" sz="1700" b="1" kern="1200" dirty="0">
            <a:solidFill>
              <a:srgbClr val="010000"/>
            </a:solidFill>
          </a:endParaRPr>
        </a:p>
      </dsp:txBody>
      <dsp:txXfrm>
        <a:off x="4773598" y="1213310"/>
        <a:ext cx="1644207" cy="797298"/>
      </dsp:txXfrm>
    </dsp:sp>
    <dsp:sp modelId="{4840AA5B-A05A-419A-9404-4D7392B3D3EB}">
      <dsp:nvSpPr>
        <dsp:cNvPr id="0" name=""/>
        <dsp:cNvSpPr/>
      </dsp:nvSpPr>
      <dsp:spPr>
        <a:xfrm>
          <a:off x="6442610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1595021"/>
        <a:ext cx="33876" cy="33876"/>
      </dsp:txXfrm>
    </dsp:sp>
    <dsp:sp modelId="{23658BFE-997E-4E7B-84CA-A84CFF83823C}">
      <dsp:nvSpPr>
        <dsp:cNvPr id="0" name=""/>
        <dsp:cNvSpPr/>
      </dsp:nvSpPr>
      <dsp:spPr>
        <a:xfrm>
          <a:off x="7120137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Задание 2</a:t>
          </a:r>
          <a:endParaRPr lang="ru-RU" sz="1700" b="1" kern="1200" dirty="0">
            <a:solidFill>
              <a:srgbClr val="010000"/>
            </a:solidFill>
          </a:endParaRPr>
        </a:p>
      </dsp:txBody>
      <dsp:txXfrm>
        <a:off x="7144942" y="1213310"/>
        <a:ext cx="1644207" cy="797298"/>
      </dsp:txXfrm>
    </dsp:sp>
    <dsp:sp modelId="{5095FFA3-EF0D-4D92-A2CB-D5AF3ECE6B92}">
      <dsp:nvSpPr>
        <dsp:cNvPr id="0" name=""/>
        <dsp:cNvSpPr/>
      </dsp:nvSpPr>
      <dsp:spPr>
        <a:xfrm rot="3310531">
          <a:off x="1445471" y="2075289"/>
          <a:ext cx="118642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86428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9025" y="2069271"/>
        <a:ext cx="59321" cy="59321"/>
      </dsp:txXfrm>
    </dsp:sp>
    <dsp:sp modelId="{3917EEA3-8F80-4AB6-A29B-3B1F47C4CC71}">
      <dsp:nvSpPr>
        <dsp:cNvPr id="0" name=""/>
        <dsp:cNvSpPr/>
      </dsp:nvSpPr>
      <dsp:spPr>
        <a:xfrm>
          <a:off x="2377449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 </a:t>
          </a:r>
          <a:r>
            <a:rPr lang="ru-RU" sz="1700" b="1" kern="1200" dirty="0"/>
            <a:t>балла</a:t>
          </a:r>
        </a:p>
      </dsp:txBody>
      <dsp:txXfrm>
        <a:off x="2402254" y="2187255"/>
        <a:ext cx="1644207" cy="797298"/>
      </dsp:txXfrm>
    </dsp:sp>
    <dsp:sp modelId="{D459D4CC-A922-4293-9BF2-68D93DC76C8B}">
      <dsp:nvSpPr>
        <dsp:cNvPr id="0" name=""/>
        <dsp:cNvSpPr/>
      </dsp:nvSpPr>
      <dsp:spPr>
        <a:xfrm>
          <a:off x="4071266" y="256226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2568966"/>
        <a:ext cx="33876" cy="33876"/>
      </dsp:txXfrm>
    </dsp:sp>
    <dsp:sp modelId="{CF6275D2-EAAD-4E0A-875C-12850FC419AC}">
      <dsp:nvSpPr>
        <dsp:cNvPr id="0" name=""/>
        <dsp:cNvSpPr/>
      </dsp:nvSpPr>
      <dsp:spPr>
        <a:xfrm>
          <a:off x="4748793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Правильность речи </a:t>
          </a:r>
          <a:endParaRPr lang="ru-RU" sz="1700" b="1" kern="1200" dirty="0">
            <a:solidFill>
              <a:srgbClr val="010000"/>
            </a:solidFill>
          </a:endParaRPr>
        </a:p>
      </dsp:txBody>
      <dsp:txXfrm>
        <a:off x="4773598" y="2187255"/>
        <a:ext cx="1644207" cy="797298"/>
      </dsp:txXfrm>
    </dsp:sp>
    <dsp:sp modelId="{B11A2DD6-AFBE-40EE-9F3B-A04DEEF8FDE9}">
      <dsp:nvSpPr>
        <dsp:cNvPr id="0" name=""/>
        <dsp:cNvSpPr/>
      </dsp:nvSpPr>
      <dsp:spPr>
        <a:xfrm>
          <a:off x="6442610" y="256226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2568966"/>
        <a:ext cx="33876" cy="33876"/>
      </dsp:txXfrm>
    </dsp:sp>
    <dsp:sp modelId="{650EDAD4-D0D3-425C-94C5-66C940A3D6A9}">
      <dsp:nvSpPr>
        <dsp:cNvPr id="0" name=""/>
        <dsp:cNvSpPr/>
      </dsp:nvSpPr>
      <dsp:spPr>
        <a:xfrm>
          <a:off x="7120137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Задания 1 и 2</a:t>
          </a:r>
        </a:p>
      </dsp:txBody>
      <dsp:txXfrm>
        <a:off x="7144942" y="2187255"/>
        <a:ext cx="1644207" cy="797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6104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9 </a:t>
          </a:r>
          <a:r>
            <a:rPr lang="ru-RU" sz="1900" b="1" kern="1200" dirty="0"/>
            <a:t>баллов - максимум</a:t>
          </a:r>
          <a:endParaRPr lang="ru-RU" sz="1900" b="1" kern="1200" dirty="0">
            <a:solidFill>
              <a:srgbClr val="010000"/>
            </a:solidFill>
            <a:latin typeface="Century Gothic"/>
          </a:endParaRPr>
        </a:p>
      </dsp:txBody>
      <dsp:txXfrm>
        <a:off x="30909" y="1213310"/>
        <a:ext cx="1644207" cy="797298"/>
      </dsp:txXfrm>
    </dsp:sp>
    <dsp:sp modelId="{B45ABA03-1A9C-4D9A-9587-EDBA4A28BAAE}">
      <dsp:nvSpPr>
        <dsp:cNvPr id="0" name=""/>
        <dsp:cNvSpPr/>
      </dsp:nvSpPr>
      <dsp:spPr>
        <a:xfrm rot="18289469">
          <a:off x="1445471" y="1101344"/>
          <a:ext cx="118642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86428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9025" y="1095326"/>
        <a:ext cx="59321" cy="59321"/>
      </dsp:txXfrm>
    </dsp:sp>
    <dsp:sp modelId="{603CD59C-4112-4174-A306-73276A56ED66}">
      <dsp:nvSpPr>
        <dsp:cNvPr id="0" name=""/>
        <dsp:cNvSpPr/>
      </dsp:nvSpPr>
      <dsp:spPr>
        <a:xfrm>
          <a:off x="2377449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3 </a:t>
          </a:r>
          <a:r>
            <a:rPr lang="ru-RU" sz="1900" b="1" kern="1200" dirty="0"/>
            <a:t>балла</a:t>
          </a:r>
        </a:p>
      </dsp:txBody>
      <dsp:txXfrm>
        <a:off x="2402254" y="239365"/>
        <a:ext cx="1644207" cy="797298"/>
      </dsp:txXfrm>
    </dsp:sp>
    <dsp:sp modelId="{613B9CCA-87F6-4EAB-B686-73796700925D}">
      <dsp:nvSpPr>
        <dsp:cNvPr id="0" name=""/>
        <dsp:cNvSpPr/>
      </dsp:nvSpPr>
      <dsp:spPr>
        <a:xfrm>
          <a:off x="4071266" y="61437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621076"/>
        <a:ext cx="33876" cy="33876"/>
      </dsp:txXfrm>
    </dsp:sp>
    <dsp:sp modelId="{36BFBC0E-D284-4C79-8F28-DD33F93E1204}">
      <dsp:nvSpPr>
        <dsp:cNvPr id="0" name=""/>
        <dsp:cNvSpPr/>
      </dsp:nvSpPr>
      <dsp:spPr>
        <a:xfrm>
          <a:off x="4748793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Монолог</a:t>
          </a:r>
          <a:endParaRPr lang="ru-RU" sz="1900" b="1" kern="1200" dirty="0"/>
        </a:p>
      </dsp:txBody>
      <dsp:txXfrm>
        <a:off x="4773598" y="239365"/>
        <a:ext cx="1644207" cy="797298"/>
      </dsp:txXfrm>
    </dsp:sp>
    <dsp:sp modelId="{8EE00FAE-7E64-48BF-8ABB-C551461CCA3F}">
      <dsp:nvSpPr>
        <dsp:cNvPr id="0" name=""/>
        <dsp:cNvSpPr/>
      </dsp:nvSpPr>
      <dsp:spPr>
        <a:xfrm>
          <a:off x="6442610" y="61437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621076"/>
        <a:ext cx="33876" cy="33876"/>
      </dsp:txXfrm>
    </dsp:sp>
    <dsp:sp modelId="{C365D6B5-F6FC-466B-87A8-4344BB6F7187}">
      <dsp:nvSpPr>
        <dsp:cNvPr id="0" name=""/>
        <dsp:cNvSpPr/>
      </dsp:nvSpPr>
      <dsp:spPr>
        <a:xfrm>
          <a:off x="7120137" y="21456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Задание 3</a:t>
          </a:r>
        </a:p>
      </dsp:txBody>
      <dsp:txXfrm>
        <a:off x="7144942" y="239365"/>
        <a:ext cx="1644207" cy="797298"/>
      </dsp:txXfrm>
    </dsp:sp>
    <dsp:sp modelId="{00A62CB2-70F4-4EDD-88C0-90DA6AFF5B28}">
      <dsp:nvSpPr>
        <dsp:cNvPr id="0" name=""/>
        <dsp:cNvSpPr/>
      </dsp:nvSpPr>
      <dsp:spPr>
        <a:xfrm>
          <a:off x="1699922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1747" y="1595021"/>
        <a:ext cx="33876" cy="33876"/>
      </dsp:txXfrm>
    </dsp:sp>
    <dsp:sp modelId="{4C81CE82-C65E-4A4F-BECB-E11215F4C69A}">
      <dsp:nvSpPr>
        <dsp:cNvPr id="0" name=""/>
        <dsp:cNvSpPr/>
      </dsp:nvSpPr>
      <dsp:spPr>
        <a:xfrm>
          <a:off x="2377449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 </a:t>
          </a:r>
          <a:r>
            <a:rPr lang="ru-RU" sz="1900" b="1" kern="1200" dirty="0"/>
            <a:t>балла</a:t>
          </a:r>
        </a:p>
      </dsp:txBody>
      <dsp:txXfrm>
        <a:off x="2402254" y="1213310"/>
        <a:ext cx="1644207" cy="797298"/>
      </dsp:txXfrm>
    </dsp:sp>
    <dsp:sp modelId="{B91821FF-F2BA-4BF7-9F91-15763EDF42B1}">
      <dsp:nvSpPr>
        <dsp:cNvPr id="0" name=""/>
        <dsp:cNvSpPr/>
      </dsp:nvSpPr>
      <dsp:spPr>
        <a:xfrm>
          <a:off x="4071266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1595021"/>
        <a:ext cx="33876" cy="33876"/>
      </dsp:txXfrm>
    </dsp:sp>
    <dsp:sp modelId="{2869FA49-2C08-4F51-8D3D-D37278DAB5EF}">
      <dsp:nvSpPr>
        <dsp:cNvPr id="0" name=""/>
        <dsp:cNvSpPr/>
      </dsp:nvSpPr>
      <dsp:spPr>
        <a:xfrm>
          <a:off x="4748793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Диалог </a:t>
          </a:r>
          <a:endParaRPr lang="ru-RU" sz="1900" b="1" kern="1200" dirty="0">
            <a:solidFill>
              <a:srgbClr val="010000"/>
            </a:solidFill>
          </a:endParaRPr>
        </a:p>
      </dsp:txBody>
      <dsp:txXfrm>
        <a:off x="4773598" y="1213310"/>
        <a:ext cx="1644207" cy="797298"/>
      </dsp:txXfrm>
    </dsp:sp>
    <dsp:sp modelId="{4840AA5B-A05A-419A-9404-4D7392B3D3EB}">
      <dsp:nvSpPr>
        <dsp:cNvPr id="0" name=""/>
        <dsp:cNvSpPr/>
      </dsp:nvSpPr>
      <dsp:spPr>
        <a:xfrm>
          <a:off x="6442610" y="1588317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1595021"/>
        <a:ext cx="33876" cy="33876"/>
      </dsp:txXfrm>
    </dsp:sp>
    <dsp:sp modelId="{23658BFE-997E-4E7B-84CA-A84CFF83823C}">
      <dsp:nvSpPr>
        <dsp:cNvPr id="0" name=""/>
        <dsp:cNvSpPr/>
      </dsp:nvSpPr>
      <dsp:spPr>
        <a:xfrm>
          <a:off x="7120137" y="1188505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Задание 4</a:t>
          </a:r>
          <a:endParaRPr lang="ru-RU" sz="1900" b="1" kern="1200" dirty="0">
            <a:solidFill>
              <a:srgbClr val="010000"/>
            </a:solidFill>
          </a:endParaRPr>
        </a:p>
      </dsp:txBody>
      <dsp:txXfrm>
        <a:off x="7144942" y="1213310"/>
        <a:ext cx="1644207" cy="797298"/>
      </dsp:txXfrm>
    </dsp:sp>
    <dsp:sp modelId="{5095FFA3-EF0D-4D92-A2CB-D5AF3ECE6B92}">
      <dsp:nvSpPr>
        <dsp:cNvPr id="0" name=""/>
        <dsp:cNvSpPr/>
      </dsp:nvSpPr>
      <dsp:spPr>
        <a:xfrm rot="3310531">
          <a:off x="1445471" y="2075289"/>
          <a:ext cx="118642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86428" y="2364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9025" y="2069271"/>
        <a:ext cx="59321" cy="59321"/>
      </dsp:txXfrm>
    </dsp:sp>
    <dsp:sp modelId="{3917EEA3-8F80-4AB6-A29B-3B1F47C4CC71}">
      <dsp:nvSpPr>
        <dsp:cNvPr id="0" name=""/>
        <dsp:cNvSpPr/>
      </dsp:nvSpPr>
      <dsp:spPr>
        <a:xfrm>
          <a:off x="2377449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4 </a:t>
          </a:r>
          <a:r>
            <a:rPr lang="ru-RU" sz="1900" b="1" kern="1200" dirty="0"/>
            <a:t>балла</a:t>
          </a:r>
        </a:p>
      </dsp:txBody>
      <dsp:txXfrm>
        <a:off x="2402254" y="2187255"/>
        <a:ext cx="1644207" cy="797298"/>
      </dsp:txXfrm>
    </dsp:sp>
    <dsp:sp modelId="{D459D4CC-A922-4293-9BF2-68D93DC76C8B}">
      <dsp:nvSpPr>
        <dsp:cNvPr id="0" name=""/>
        <dsp:cNvSpPr/>
      </dsp:nvSpPr>
      <dsp:spPr>
        <a:xfrm>
          <a:off x="4071266" y="256226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091" y="2568966"/>
        <a:ext cx="33876" cy="33876"/>
      </dsp:txXfrm>
    </dsp:sp>
    <dsp:sp modelId="{CF6275D2-EAAD-4E0A-875C-12850FC419AC}">
      <dsp:nvSpPr>
        <dsp:cNvPr id="0" name=""/>
        <dsp:cNvSpPr/>
      </dsp:nvSpPr>
      <dsp:spPr>
        <a:xfrm>
          <a:off x="4748793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Речевое оформление </a:t>
          </a:r>
          <a:endParaRPr lang="ru-RU" sz="1900" b="1" kern="1200" dirty="0">
            <a:solidFill>
              <a:srgbClr val="010000"/>
            </a:solidFill>
          </a:endParaRPr>
        </a:p>
      </dsp:txBody>
      <dsp:txXfrm>
        <a:off x="4773598" y="2187255"/>
        <a:ext cx="1644207" cy="797298"/>
      </dsp:txXfrm>
    </dsp:sp>
    <dsp:sp modelId="{B11A2DD6-AFBE-40EE-9F3B-A04DEEF8FDE9}">
      <dsp:nvSpPr>
        <dsp:cNvPr id="0" name=""/>
        <dsp:cNvSpPr/>
      </dsp:nvSpPr>
      <dsp:spPr>
        <a:xfrm>
          <a:off x="6442610" y="2562262"/>
          <a:ext cx="677526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526" y="236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64436" y="2568966"/>
        <a:ext cx="33876" cy="33876"/>
      </dsp:txXfrm>
    </dsp:sp>
    <dsp:sp modelId="{650EDAD4-D0D3-425C-94C5-66C940A3D6A9}">
      <dsp:nvSpPr>
        <dsp:cNvPr id="0" name=""/>
        <dsp:cNvSpPr/>
      </dsp:nvSpPr>
      <dsp:spPr>
        <a:xfrm>
          <a:off x="7120137" y="2162450"/>
          <a:ext cx="1693817" cy="846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Задания 3 и 4</a:t>
          </a:r>
        </a:p>
      </dsp:txBody>
      <dsp:txXfrm>
        <a:off x="7144942" y="2187255"/>
        <a:ext cx="1644207" cy="797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803792" y="221"/>
          <a:ext cx="2697013" cy="1348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sp:txBody>
      <dsp:txXfrm>
        <a:off x="843288" y="39717"/>
        <a:ext cx="2618021" cy="1269514"/>
      </dsp:txXfrm>
    </dsp:sp>
    <dsp:sp modelId="{3585C612-4CAE-4594-BFD1-188F5B83E4CA}">
      <dsp:nvSpPr>
        <dsp:cNvPr id="0" name=""/>
        <dsp:cNvSpPr/>
      </dsp:nvSpPr>
      <dsp:spPr>
        <a:xfrm>
          <a:off x="1073494" y="1348728"/>
          <a:ext cx="269701" cy="101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80"/>
              </a:lnTo>
              <a:lnTo>
                <a:pt x="269701" y="10113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1343195" y="1685855"/>
          <a:ext cx="2805778" cy="134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" pitchFamily="34" charset="0"/>
              <a:cs typeface="Arial" pitchFamily="34" charset="0"/>
            </a:rPr>
            <a:t> Необходимо 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2300" kern="1200" dirty="0" smtClean="0">
              <a:latin typeface="Arial" pitchFamily="34" charset="0"/>
              <a:cs typeface="Arial" pitchFamily="34" charset="0"/>
            </a:rPr>
          </a:br>
          <a:r>
            <a:rPr lang="ru-RU" sz="2300" kern="1200" dirty="0" smtClean="0">
              <a:latin typeface="Arial" pitchFamily="34" charset="0"/>
              <a:cs typeface="Arial" pitchFamily="34" charset="0"/>
            </a:rPr>
            <a:t>набрать</a:t>
          </a:r>
          <a:r>
            <a:rPr lang="ru-RU" sz="2300" kern="1200" dirty="0">
              <a:latin typeface="Arial" pitchFamily="34" charset="0"/>
              <a:cs typeface="Arial" pitchFamily="34" charset="0"/>
            </a:rPr>
            <a:t>,</a:t>
          </a:r>
          <a:r>
            <a:rPr lang="en-US" sz="2300" kern="1200" dirty="0">
              <a:latin typeface="Arial" pitchFamily="34" charset="0"/>
              <a:cs typeface="Arial" pitchFamily="34" charset="0"/>
            </a:rPr>
            <a:t/>
          </a:r>
          <a:br>
            <a:rPr lang="en-US" sz="2300" kern="1200" dirty="0">
              <a:latin typeface="Arial" pitchFamily="34" charset="0"/>
              <a:cs typeface="Arial" pitchFamily="34" charset="0"/>
            </a:rPr>
          </a:br>
          <a:r>
            <a:rPr lang="ru-RU" sz="2300" kern="1200" dirty="0">
              <a:latin typeface="Arial" pitchFamily="34" charset="0"/>
              <a:cs typeface="Arial" pitchFamily="34" charset="0"/>
            </a:rPr>
            <a:t>чтобы 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>получить</a:t>
          </a:r>
          <a:r>
            <a:rPr lang="ru-RU" sz="2300" kern="1200" dirty="0">
              <a:latin typeface="Arial" pitchFamily="34" charset="0"/>
              <a:cs typeface="Arial" pitchFamily="34" charset="0"/>
            </a:rPr>
            <a:t> 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>зачет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1382691" y="1725351"/>
        <a:ext cx="2726786" cy="1269514"/>
      </dsp:txXfrm>
    </dsp:sp>
    <dsp:sp modelId="{F2B66C0D-CC94-49E6-83FA-6CCC10036FE0}">
      <dsp:nvSpPr>
        <dsp:cNvPr id="0" name=""/>
        <dsp:cNvSpPr/>
      </dsp:nvSpPr>
      <dsp:spPr>
        <a:xfrm>
          <a:off x="4283824" y="221"/>
          <a:ext cx="2697013" cy="1348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 </a:t>
          </a:r>
          <a:r>
            <a:rPr lang="ru-RU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баллов</a:t>
          </a:r>
        </a:p>
      </dsp:txBody>
      <dsp:txXfrm>
        <a:off x="4323320" y="39717"/>
        <a:ext cx="2618021" cy="1269514"/>
      </dsp:txXfrm>
    </dsp:sp>
    <dsp:sp modelId="{8D1F4F3F-B845-415C-BFF3-0750A868DB34}">
      <dsp:nvSpPr>
        <dsp:cNvPr id="0" name=""/>
        <dsp:cNvSpPr/>
      </dsp:nvSpPr>
      <dsp:spPr>
        <a:xfrm>
          <a:off x="4553526" y="1348728"/>
          <a:ext cx="269701" cy="101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80"/>
              </a:lnTo>
              <a:lnTo>
                <a:pt x="269701" y="10113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4823227" y="1685855"/>
          <a:ext cx="2805778" cy="134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" pitchFamily="34" charset="0"/>
              <a:cs typeface="Arial" pitchFamily="34" charset="0"/>
            </a:rPr>
            <a:t>Максимальное </a:t>
          </a:r>
          <a:r>
            <a:rPr lang="ru-RU" sz="2300" kern="1200" dirty="0" smtClean="0">
              <a:latin typeface="Arial" pitchFamily="34" charset="0"/>
              <a:cs typeface="Arial" pitchFamily="34" charset="0"/>
            </a:rPr>
            <a:t>количество </a:t>
          </a:r>
          <a:r>
            <a:rPr lang="en-US" sz="2300" kern="1200" dirty="0">
              <a:latin typeface="Arial" pitchFamily="34" charset="0"/>
              <a:cs typeface="Arial" pitchFamily="34" charset="0"/>
            </a:rPr>
            <a:t/>
          </a:r>
          <a:br>
            <a:rPr lang="en-US" sz="2300" kern="1200" dirty="0">
              <a:latin typeface="Arial" pitchFamily="34" charset="0"/>
              <a:cs typeface="Arial" pitchFamily="34" charset="0"/>
            </a:rPr>
          </a:br>
          <a:r>
            <a:rPr lang="ru-RU" sz="2300" kern="1200" dirty="0">
              <a:latin typeface="Arial" pitchFamily="34" charset="0"/>
              <a:cs typeface="Arial" pitchFamily="34" charset="0"/>
            </a:rPr>
            <a:t>за собеседование</a:t>
          </a:r>
        </a:p>
      </dsp:txBody>
      <dsp:txXfrm>
        <a:off x="4862723" y="1725351"/>
        <a:ext cx="2726786" cy="126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0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0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B515AD9-DE88-4032-BC73-FF978AB98324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85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9568" y="746779"/>
            <a:ext cx="4938864" cy="3729264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884760" y="9448920"/>
            <a:ext cx="297108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2D80F6-2B0E-4CA3-A48F-91ED9455EA4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440" y="4725000"/>
            <a:ext cx="5472000" cy="4460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2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5D32C-9D94-400E-957D-BFD8F0CDBB1F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41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1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6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B515AD9-DE88-4032-BC73-FF978AB98324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520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AA300E-8530-427E-A5D2-E7D0E2B2228E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0A888-581F-47E9-BB56-6509E759981A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237" indent="-289322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88" indent="-23145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203" indent="-23145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3118" indent="-23145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AC2BD9-AC6E-4222-841F-4263980E1221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6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13" name="Rectangle 16"/>
          <p:cNvSpPr/>
          <p:nvPr/>
        </p:nvSpPr>
        <p:spPr>
          <a:xfrm>
            <a:off x="7832796" y="1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4"/>
            <a:ext cx="6619244" cy="2677648"/>
          </a:xfrm>
        </p:spPr>
        <p:txBody>
          <a:bodyPr anchor="b"/>
          <a:lstStyle>
            <a:lvl1pPr>
              <a:defRPr sz="4126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1"/>
            <a:ext cx="6619244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508047" y="1829923"/>
            <a:ext cx="990371" cy="228630"/>
          </a:xfrm>
        </p:spPr>
        <p:txBody>
          <a:bodyPr anchor="t"/>
          <a:lstStyle>
            <a:lvl1pPr algn="l">
              <a:defRPr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531AF9-26C0-44F9-B190-19BD5EB345A5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9989" y="3264691"/>
            <a:ext cx="3859906" cy="228630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695" y="292032"/>
            <a:ext cx="628732" cy="768172"/>
          </a:xfrm>
        </p:spPr>
        <p:txBody>
          <a:bodyPr/>
          <a:lstStyle>
            <a:lvl1pPr>
              <a:defRPr sz="2100" b="0" i="0" smtClean="0"/>
            </a:lvl1pPr>
          </a:lstStyle>
          <a:p>
            <a:pPr>
              <a:defRPr/>
            </a:pPr>
            <a:fld id="{5F21E991-66D8-48F5-B082-8DF783C60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9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93473-17A9-4AF0-B1CE-C205624E38A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AEC6E-BBAE-468B-9033-C1DD4195D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7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Рисунок 15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6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3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4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5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014840" y="0"/>
            <a:ext cx="812844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 w="25560"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PlaceHolder 6"/>
          <p:cNvSpPr>
            <a:spLocks noGrp="1"/>
          </p:cNvSpPr>
          <p:nvPr>
            <p:ph type="title"/>
          </p:nvPr>
        </p:nvSpPr>
        <p:spPr>
          <a:xfrm>
            <a:off x="1435680" y="236160"/>
            <a:ext cx="7497360" cy="1219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127" name="PlaceHolder 8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://gia.edu.ru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obrnadzor.gov.ru/" TargetMode="External"/><Relationship Id="rId9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5;&#1082;&#1077;&#1090;&#1072;%20&#1073;&#1091;&#1076;&#1091;&#1097;&#1080;&#1093;%2010-&#1082;&#1083;&#1072;&#1089;&#1089;&#1085;&#1080;&#1082;&#1086;&#1074;.docx" TargetMode="External"/><Relationship Id="rId2" Type="http://schemas.openxmlformats.org/officeDocument/2006/relationships/hyperlink" Target="&#1059;&#1055;%2010-11%202023-24.doc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169043" y="1129146"/>
            <a:ext cx="7870785" cy="3177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lvl="1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Государственная</a:t>
            </a:r>
          </a:p>
          <a:p>
            <a:pPr marL="0" lvl="1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 итоговая аттестация</a:t>
            </a:r>
          </a:p>
          <a:p>
            <a:pPr marL="0" lvl="1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по образовательным программам основного общего образования</a:t>
            </a:r>
          </a:p>
          <a:p>
            <a:pPr marL="0" lvl="1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</a:rPr>
              <a:t>2024 </a:t>
            </a:r>
            <a:r>
              <a:rPr lang="ru-RU" sz="3200" b="1" dirty="0">
                <a:solidFill>
                  <a:srgbClr val="002060"/>
                </a:solidFill>
              </a:rPr>
              <a:t>году</a:t>
            </a:r>
            <a:endParaRPr lang="ru-RU" altLang="ru-RU" sz="3200" b="1" dirty="0">
              <a:solidFill>
                <a:srgbClr val="0033CC"/>
              </a:solidFill>
            </a:endParaRPr>
          </a:p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4872943" y="4306162"/>
            <a:ext cx="398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/>
              <a:t>Трифонова Е.В., </a:t>
            </a:r>
          </a:p>
          <a:p>
            <a:pPr>
              <a:defRPr/>
            </a:pPr>
            <a:r>
              <a:rPr lang="ru-RU" altLang="ru-RU" dirty="0"/>
              <a:t>заместитель директора по УВР</a:t>
            </a:r>
          </a:p>
          <a:p>
            <a:pPr>
              <a:defRPr/>
            </a:pPr>
            <a:r>
              <a:rPr lang="ru-RU" altLang="ru-RU" dirty="0"/>
              <a:t>МОУ гимназии им. </a:t>
            </a:r>
            <a:r>
              <a:rPr lang="ru-RU" altLang="ru-RU" dirty="0" err="1"/>
              <a:t>А.Л.Кекина</a:t>
            </a:r>
            <a:r>
              <a:rPr lang="ru-RU" altLang="ru-RU" dirty="0"/>
              <a:t> г. Ростова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" y="1266901"/>
            <a:ext cx="7784306" cy="9990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Общий балл </a:t>
            </a:r>
            <a:r>
              <a:rPr lang="en-US" dirty="0">
                <a:solidFill>
                  <a:srgbClr val="FF0000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rgbClr val="FF0000"/>
                </a:solidFill>
                <a:latin typeface="+mj-ea"/>
                <a:cs typeface="+mj-ea"/>
              </a:rPr>
            </a:br>
            <a:r>
              <a:rPr lang="ru-RU" sz="3600" b="1" dirty="0">
                <a:solidFill>
                  <a:srgbClr val="FF0000"/>
                </a:solidFill>
              </a:rPr>
              <a:t>за выполнение заданий 1 и 2</a:t>
            </a:r>
          </a:p>
        </p:txBody>
      </p:sp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2653678487"/>
              </p:ext>
            </p:extLst>
          </p:nvPr>
        </p:nvGraphicFramePr>
        <p:xfrm>
          <a:off x="164306" y="2643188"/>
          <a:ext cx="8820060" cy="322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8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" y="1364456"/>
            <a:ext cx="7784306" cy="9074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Общий балл </a:t>
            </a:r>
            <a:r>
              <a:rPr lang="en-US" dirty="0">
                <a:solidFill>
                  <a:srgbClr val="FF0000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rgbClr val="FF0000"/>
                </a:solidFill>
                <a:latin typeface="+mj-ea"/>
                <a:cs typeface="+mj-ea"/>
              </a:rPr>
            </a:br>
            <a:r>
              <a:rPr lang="ru-RU" sz="3600" b="1" dirty="0">
                <a:solidFill>
                  <a:srgbClr val="FF0000"/>
                </a:solidFill>
              </a:rPr>
              <a:t>за выполнение заданий 3 и 4</a:t>
            </a:r>
          </a:p>
        </p:txBody>
      </p:sp>
      <p:graphicFrame>
        <p:nvGraphicFramePr>
          <p:cNvPr id="7" name="Схема 7"/>
          <p:cNvGraphicFramePr/>
          <p:nvPr>
            <p:extLst/>
          </p:nvPr>
        </p:nvGraphicFramePr>
        <p:xfrm>
          <a:off x="164306" y="2643188"/>
          <a:ext cx="8820060" cy="322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5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844" y="312234"/>
            <a:ext cx="7043432" cy="1989693"/>
          </a:xfrm>
        </p:spPr>
        <p:txBody>
          <a:bodyPr/>
          <a:lstStyle/>
          <a:p>
            <a:pPr algn="ctr" defTabSz="342937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  обязательно надо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помнить ученику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1506167955"/>
              </p:ext>
            </p:extLst>
          </p:nvPr>
        </p:nvGraphicFramePr>
        <p:xfrm>
          <a:off x="522515" y="2700301"/>
          <a:ext cx="8432799" cy="303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2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2925" r="5754" b="5585"/>
          <a:stretch/>
        </p:blipFill>
        <p:spPr bwMode="auto">
          <a:xfrm>
            <a:off x="208344" y="0"/>
            <a:ext cx="8935656" cy="6759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70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Номер слайда 4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9999-98A3-4996-AD02-CE543F5C91C9}" type="slidenum">
              <a:rPr lang="ru-RU" altLang="ru-RU" sz="14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867D80-9D09-4194-A671-CA7B6E1CC55F}" type="slidenum">
              <a:rPr lang="ru-RU" altLang="ru-RU" sz="14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3" name="Номер слайда 4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89F54-59EE-489B-8F16-09D1258E4BEC}" type="slidenum">
              <a:rPr lang="ru-RU" altLang="ru-RU" sz="14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043640" y="274680"/>
            <a:ext cx="7642440" cy="7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240AE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Формы проведения ГИА  в </a:t>
            </a:r>
            <a:r>
              <a:rPr lang="ru-RU" sz="2800" b="1" strike="noStrike" spc="-1" dirty="0" smtClean="0">
                <a:solidFill>
                  <a:srgbClr val="240AE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классе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4" name="Table 2"/>
          <p:cNvGraphicFramePr/>
          <p:nvPr>
            <p:extLst>
              <p:ext uri="{D42A27DB-BD31-4B8C-83A1-F6EECF244321}">
                <p14:modId xmlns:p14="http://schemas.microsoft.com/office/powerpoint/2010/main" val="2014947368"/>
              </p:ext>
            </p:extLst>
          </p:nvPr>
        </p:nvGraphicFramePr>
        <p:xfrm>
          <a:off x="457200" y="981000"/>
          <a:ext cx="4038480" cy="5687640"/>
        </p:xfrm>
        <a:graphic>
          <a:graphicData uri="http://schemas.openxmlformats.org/drawingml/2006/table">
            <a:tbl>
              <a:tblPr/>
              <a:tblGrid>
                <a:gridCol w="40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0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4400" b="1" strike="noStrike" spc="-1" dirty="0">
                          <a:solidFill>
                            <a:srgbClr val="FF007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ОГЭ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3200" b="1" strike="noStrike" spc="-1" dirty="0">
                          <a:solidFill>
                            <a:srgbClr val="FF007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основной государственный экзамен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2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5" name="Table 3"/>
          <p:cNvGraphicFramePr/>
          <p:nvPr>
            <p:extLst>
              <p:ext uri="{D42A27DB-BD31-4B8C-83A1-F6EECF244321}">
                <p14:modId xmlns:p14="http://schemas.microsoft.com/office/powerpoint/2010/main" val="1271172033"/>
              </p:ext>
            </p:extLst>
          </p:nvPr>
        </p:nvGraphicFramePr>
        <p:xfrm>
          <a:off x="4648320" y="981000"/>
          <a:ext cx="4316400" cy="5688000"/>
        </p:xfrm>
        <a:graphic>
          <a:graphicData uri="http://schemas.openxmlformats.org/drawingml/2006/table">
            <a:tbl>
              <a:tblPr/>
              <a:tblGrid>
                <a:gridCol w="431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092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4400" b="1" strike="noStrike" spc="-1" dirty="0">
                          <a:solidFill>
                            <a:srgbClr val="FF0074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ГВЭ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3200" b="1" strike="noStrike" spc="-1" dirty="0">
                          <a:solidFill>
                            <a:srgbClr val="FF0074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государственный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3200" b="1" strike="noStrike" spc="-1" dirty="0">
                          <a:solidFill>
                            <a:srgbClr val="FF0074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выпускной экзамен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08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2800" b="1" strike="noStrike" kern="120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2800" b="1" strike="noStrike" kern="120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дится</a:t>
                      </a: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 п</a:t>
                      </a:r>
                      <a:r>
                        <a:rPr lang="en-US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и з</a:t>
                      </a:r>
                      <a:r>
                        <a:rPr lang="en-US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д</a:t>
                      </a:r>
                      <a:r>
                        <a:rPr lang="en-US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2800" b="1" strike="noStrike" kern="120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ний</a:t>
                      </a:r>
                      <a:r>
                        <a:rPr lang="ru-RU" sz="2800" b="1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 как в устной, так и в письменной форме</a:t>
                      </a:r>
                      <a:endParaRPr lang="ru-RU" sz="2800" b="1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533520" indent="-532800">
                        <a:lnSpc>
                          <a:spcPct val="75000"/>
                        </a:lnSpc>
                      </a:pPr>
                      <a:endParaRPr lang="ru-RU" sz="1600" b="1" u="sng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533520" indent="-532800">
                        <a:lnSpc>
                          <a:spcPct val="75000"/>
                        </a:lnSpc>
                      </a:pPr>
                      <a:r>
                        <a:rPr lang="ru-RU" sz="1600" b="1" u="sng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Могут </a:t>
                      </a:r>
                      <a:r>
                        <a:rPr lang="ru-RU" sz="1600" b="1" u="sng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сдавать ГВЭ: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33520" indent="-5328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33520" indent="-5328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Обучающиеся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дети-инвалиды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33520" indent="-5328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Обучающиеся на дому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33520" indent="-5328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u="sng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Время экзамена </a:t>
                      </a:r>
                      <a:r>
                        <a:rPr lang="ru-RU" sz="2000" b="1" u="sng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увеличено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u="sng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2000" b="1" u="sng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 1,5 часа.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0"/>
            <a:ext cx="94330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888" y="857320"/>
            <a:ext cx="3527592" cy="9154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предмета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909645"/>
            <a:ext cx="3517328" cy="583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152" y="2636912"/>
            <a:ext cx="3517328" cy="8640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24" y="2201270"/>
            <a:ext cx="4112840" cy="108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Справка МСЭ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624" y="979434"/>
            <a:ext cx="4112840" cy="100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 с ОВЗ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Заключение ПМПК</a:t>
            </a:r>
            <a:endParaRPr lang="ru-RU" sz="3000" i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00464" y="1196752"/>
            <a:ext cx="974688" cy="1872208"/>
            <a:chOff x="4400464" y="1196752"/>
            <a:chExt cx="974688" cy="18722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860032" y="1196752"/>
              <a:ext cx="0" cy="18722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00464" y="1484784"/>
              <a:ext cx="4595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60032" y="1196752"/>
              <a:ext cx="5044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28" idx="1"/>
            </p:cNvCxnSpPr>
            <p:nvPr/>
          </p:nvCxnSpPr>
          <p:spPr>
            <a:xfrm>
              <a:off x="4860032" y="3068960"/>
              <a:ext cx="51512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26" idx="1"/>
            </p:cNvCxnSpPr>
            <p:nvPr/>
          </p:nvCxnSpPr>
          <p:spPr>
            <a:xfrm>
              <a:off x="4860032" y="2201271"/>
              <a:ext cx="5040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4427984" y="2708920"/>
            <a:ext cx="42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418275" y="3852549"/>
            <a:ext cx="3982188" cy="2004070"/>
            <a:chOff x="301780" y="3789040"/>
            <a:chExt cx="3982188" cy="20040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01780" y="3789040"/>
              <a:ext cx="3982188" cy="1289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666" y="3948915"/>
              <a:ext cx="3744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2060"/>
                  </a:solidFill>
                </a:rPr>
                <a:t>Специальные условия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1780" y="5078258"/>
              <a:ext cx="3982188" cy="7148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1845" y="5199708"/>
              <a:ext cx="3062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27984" y="3719585"/>
            <a:ext cx="4824535" cy="2882978"/>
            <a:chOff x="270887" y="3616980"/>
            <a:chExt cx="5415464" cy="2882978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70887" y="3616980"/>
              <a:ext cx="5011325" cy="1327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0888" y="3990251"/>
              <a:ext cx="50297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ГИА-9 на дому, в медицинском учреждении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70888" y="5251496"/>
              <a:ext cx="5011323" cy="1248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3020" y="5319248"/>
              <a:ext cx="52633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ПМПК,</a:t>
              </a:r>
            </a:p>
            <a:p>
              <a:r>
                <a:rPr lang="ru-RU" sz="2800" i="1" dirty="0">
                  <a:solidFill>
                    <a:srgbClr val="C00000"/>
                  </a:solidFill>
                </a:rPr>
                <a:t>медицинской </a:t>
              </a:r>
              <a:r>
                <a:rPr lang="ru-RU" sz="2800" i="1" dirty="0" smtClean="0">
                  <a:solidFill>
                    <a:srgbClr val="C00000"/>
                  </a:solidFill>
                </a:rPr>
                <a:t>организации</a:t>
              </a:r>
              <a:endParaRPr lang="ru-RU" sz="28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1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7868" y="1340768"/>
            <a:ext cx="7056784" cy="1944216"/>
          </a:xfrm>
          <a:prstGeom prst="roundRect">
            <a:avLst/>
          </a:prstGeom>
          <a:noFill/>
          <a:ln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свою образовательную </a:t>
            </a:r>
            <a:r>
              <a:rPr lang="ru-RU" sz="3200" b="1" dirty="0" smtClean="0">
                <a:solidFill>
                  <a:schemeClr val="tx1"/>
                </a:solidFill>
              </a:rPr>
              <a:t>организацию до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марта </a:t>
            </a:r>
            <a:r>
              <a:rPr lang="ru-RU" sz="3200" b="1" dirty="0" smtClean="0">
                <a:solidFill>
                  <a:srgbClr val="FF0000"/>
                </a:solidFill>
              </a:rPr>
              <a:t>2024 </a:t>
            </a:r>
            <a:r>
              <a:rPr lang="ru-RU" sz="3200" b="1" dirty="0">
                <a:solidFill>
                  <a:srgbClr val="FF0000"/>
                </a:solidFill>
              </a:rPr>
              <a:t>года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021041" y="3789040"/>
            <a:ext cx="3672408" cy="2304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Сроки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60648"/>
            <a:ext cx="946956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Заявление на участие в ГИА-9</a:t>
            </a:r>
          </a:p>
        </p:txBody>
      </p:sp>
    </p:spTree>
    <p:extLst>
      <p:ext uri="{BB962C8B-B14F-4D97-AF65-F5344CB8AC3E}">
        <p14:creationId xmlns:p14="http://schemas.microsoft.com/office/powerpoint/2010/main" val="22708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043640" y="981000"/>
            <a:ext cx="7848720" cy="41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Государственная итоговая аттестация (ГИА) проводится государственными экзаменационными комиссиями (далее – ГЭК)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43640" y="5363308"/>
            <a:ext cx="7642440" cy="949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82600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[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1] Часть 4 статьи 59 Федерального закона от 29 декабря 2012 г. № 273-ФЗ «Об образовании в Российской Федерации»</a:t>
            </a:r>
            <a:r>
              <a:rPr lang="ru-RU" sz="2000" b="0" strike="noStrike" spc="-1" dirty="0">
                <a:solidFill>
                  <a:srgbClr val="A43D3A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361950" algn="ct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Заявление на участие в ГИА-11</a:t>
            </a: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2366182" y="755650"/>
            <a:ext cx="4521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После 1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марта 2024 </a:t>
            </a:r>
            <a:r>
              <a:rPr lang="ru-RU" altLang="ru-RU" sz="2800" b="1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1619250" y="6046788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Согласование Рособрнадзора</a:t>
            </a:r>
          </a:p>
        </p:txBody>
      </p:sp>
      <p:grpSp>
        <p:nvGrpSpPr>
          <p:cNvPr id="15365" name="Группа 10"/>
          <p:cNvGrpSpPr>
            <a:grpSpLocks/>
          </p:cNvGrpSpPr>
          <p:nvPr/>
        </p:nvGrpSpPr>
        <p:grpSpPr bwMode="auto">
          <a:xfrm>
            <a:off x="250825" y="1341438"/>
            <a:ext cx="8642350" cy="4618037"/>
            <a:chOff x="251520" y="956340"/>
            <a:chExt cx="8640960" cy="4618965"/>
          </a:xfrm>
        </p:grpSpPr>
        <p:sp>
          <p:nvSpPr>
            <p:cNvPr id="15366" name="Прямоугольник 2"/>
            <p:cNvSpPr>
              <a:spLocks noChangeArrowheads="1"/>
            </p:cNvSpPr>
            <p:nvPr/>
          </p:nvSpPr>
          <p:spPr bwMode="auto">
            <a:xfrm>
              <a:off x="251520" y="956340"/>
              <a:ext cx="86409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2060"/>
                  </a:solidFill>
                </a:rPr>
                <a:t>Уважительная причина</a:t>
              </a:r>
              <a:endParaRPr lang="ru-RU" altLang="ru-RU" sz="2800"/>
            </a:p>
          </p:txBody>
        </p:sp>
        <p:sp>
          <p:nvSpPr>
            <p:cNvPr id="15367" name="Прямоугольник 3"/>
            <p:cNvSpPr>
              <a:spLocks noChangeArrowheads="1"/>
            </p:cNvSpPr>
            <p:nvPr/>
          </p:nvSpPr>
          <p:spPr bwMode="auto">
            <a:xfrm>
              <a:off x="251520" y="1916832"/>
              <a:ext cx="86409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2060"/>
                  </a:solidFill>
                </a:rPr>
                <a:t>Изменение: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2060"/>
                  </a:solidFill>
                </a:rPr>
                <a:t>Перечня предметов, формы ГИА, сроки </a:t>
              </a:r>
              <a:endParaRPr lang="ru-RU" altLang="ru-RU" sz="280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3390466"/>
              <a:ext cx="8640960" cy="21848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buFont typeface="Arial" charset="0"/>
                <a:buNone/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Заявление в ГЭК + </a:t>
              </a:r>
            </a:p>
            <a:p>
              <a:pPr algn="ctr" eaLnBrk="1" hangingPunct="1">
                <a:buFont typeface="Arial" charset="0"/>
                <a:buNone/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подтверждение уважительности причины</a:t>
              </a:r>
            </a:p>
            <a:p>
              <a:pPr algn="ctr" eaLnBrk="1" hangingPunct="1">
                <a:buFont typeface="Arial" charset="0"/>
                <a:buNone/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НЕ ПОЗДНЕЕ, ЧЕМ ЗА </a:t>
              </a:r>
              <a:r>
                <a:rPr lang="ru-RU" sz="2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месяц до начала  </a:t>
              </a:r>
              <a:r>
                <a:rPr 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ЭКЗАМЕНА</a:t>
              </a:r>
            </a:p>
            <a:p>
              <a:pPr algn="ctr" eaLnBrk="1" hangingPunct="1">
                <a:buFont typeface="Arial" charset="0"/>
                <a:buNone/>
                <a:defRPr/>
              </a:pP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buFont typeface="Arial" charset="0"/>
                <a:buNone/>
                <a:defRPr/>
              </a:pP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rial" charset="0"/>
                </a:rPr>
                <a:t>Решение ГЭК 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500574" y="1556536"/>
              <a:ext cx="142852" cy="403306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500574" y="2925236"/>
              <a:ext cx="142852" cy="401718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500574" y="4754403"/>
              <a:ext cx="142852" cy="403306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47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358320" y="3814560"/>
            <a:ext cx="191160" cy="645120"/>
          </a:xfrm>
          <a:custGeom>
            <a:avLst/>
            <a:gdLst/>
            <a:ahLst/>
            <a:cxnLst/>
            <a:rect l="l" t="t" r="r" b="b"/>
            <a:pathLst>
              <a:path h="520685">
                <a:moveTo>
                  <a:pt x="45720" y="0"/>
                </a:moveTo>
                <a:lnTo>
                  <a:pt x="4572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5401800" y="1017000"/>
            <a:ext cx="2296080" cy="645120"/>
          </a:xfrm>
          <a:custGeom>
            <a:avLst/>
            <a:gdLst/>
            <a:ahLst/>
            <a:cxnLst/>
            <a:rect l="l" t="t" r="r" b="b"/>
            <a:pathLst>
              <a:path w="1094085" h="520685">
                <a:moveTo>
                  <a:pt x="0" y="0"/>
                </a:moveTo>
                <a:lnTo>
                  <a:pt x="0" y="354831"/>
                </a:lnTo>
                <a:lnTo>
                  <a:pt x="1094085" y="354831"/>
                </a:lnTo>
                <a:lnTo>
                  <a:pt x="1094085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1764360" y="3814560"/>
            <a:ext cx="191160" cy="645120"/>
          </a:xfrm>
          <a:custGeom>
            <a:avLst/>
            <a:gdLst/>
            <a:ahLst/>
            <a:cxnLst/>
            <a:rect l="l" t="t" r="r" b="b"/>
            <a:pathLst>
              <a:path h="520685">
                <a:moveTo>
                  <a:pt x="45720" y="0"/>
                </a:moveTo>
                <a:lnTo>
                  <a:pt x="4572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6" name="CustomShape 4"/>
          <p:cNvSpPr/>
          <p:nvPr/>
        </p:nvSpPr>
        <p:spPr>
          <a:xfrm>
            <a:off x="2133720" y="1017000"/>
            <a:ext cx="2296080" cy="645120"/>
          </a:xfrm>
          <a:custGeom>
            <a:avLst/>
            <a:gdLst/>
            <a:ahLst/>
            <a:cxnLst/>
            <a:rect l="l" t="t" r="r" b="b"/>
            <a:pathLst>
              <a:path w="1094085" h="520685">
                <a:moveTo>
                  <a:pt x="1094085" y="0"/>
                </a:moveTo>
                <a:lnTo>
                  <a:pt x="1094085" y="354831"/>
                </a:lnTo>
                <a:lnTo>
                  <a:pt x="0" y="354831"/>
                </a:lnTo>
                <a:lnTo>
                  <a:pt x="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7" name="CustomShape 5"/>
          <p:cNvSpPr/>
          <p:nvPr/>
        </p:nvSpPr>
        <p:spPr>
          <a:xfrm>
            <a:off x="1860480" y="333360"/>
            <a:ext cx="3757680" cy="5943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8" name="CustomShape 6"/>
          <p:cNvSpPr/>
          <p:nvPr/>
        </p:nvSpPr>
        <p:spPr>
          <a:xfrm>
            <a:off x="2479680" y="473400"/>
            <a:ext cx="3757680" cy="69408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Какие предметы сдаем?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7"/>
          <p:cNvSpPr/>
          <p:nvPr/>
        </p:nvSpPr>
        <p:spPr>
          <a:xfrm>
            <a:off x="179280" y="1485360"/>
            <a:ext cx="3757680" cy="85212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0" name="CustomShape 8"/>
          <p:cNvSpPr/>
          <p:nvPr/>
        </p:nvSpPr>
        <p:spPr>
          <a:xfrm>
            <a:off x="564480" y="1627200"/>
            <a:ext cx="3757680" cy="91404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</a:t>
            </a:r>
            <a:endParaRPr lang="ru-RU" sz="2400" b="1" strike="noStrike" spc="-1" dirty="0" smtClean="0">
              <a:solidFill>
                <a:srgbClr val="AF105C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2000" b="1" strike="noStrike" spc="-1" dirty="0" smtClean="0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обязательных предмета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322920" y="2643120"/>
            <a:ext cx="3757680" cy="183708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2" name="CustomShape 10"/>
          <p:cNvSpPr/>
          <p:nvPr/>
        </p:nvSpPr>
        <p:spPr>
          <a:xfrm>
            <a:off x="640800" y="2723040"/>
            <a:ext cx="3757680" cy="363276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Русский язык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Математика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1"/>
          <p:cNvSpPr/>
          <p:nvPr/>
        </p:nvSpPr>
        <p:spPr>
          <a:xfrm>
            <a:off x="4782600" y="1495800"/>
            <a:ext cx="3757680" cy="8859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4" name="CustomShape 12"/>
          <p:cNvSpPr/>
          <p:nvPr/>
        </p:nvSpPr>
        <p:spPr>
          <a:xfrm>
            <a:off x="5134680" y="1584360"/>
            <a:ext cx="3757680" cy="87120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 smtClean="0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</a:t>
            </a:r>
            <a:r>
              <a:rPr lang="ru-RU" sz="2000" b="1" strike="noStrike" spc="-1" dirty="0" smtClean="0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предмета по выбору</a:t>
            </a:r>
          </a:p>
          <a:p>
            <a:pPr algn="ctr">
              <a:lnSpc>
                <a:spcPct val="90000"/>
              </a:lnSpc>
            </a:pPr>
            <a:r>
              <a:rPr lang="ru-RU" sz="2000" b="1" strike="noStrike" spc="-1" dirty="0" smtClean="0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(выбирают самостоятельно)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3"/>
          <p:cNvSpPr/>
          <p:nvPr/>
        </p:nvSpPr>
        <p:spPr>
          <a:xfrm>
            <a:off x="4782600" y="2575800"/>
            <a:ext cx="3757680" cy="18633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6" name="CustomShape 14"/>
          <p:cNvSpPr/>
          <p:nvPr/>
        </p:nvSpPr>
        <p:spPr>
          <a:xfrm>
            <a:off x="5100480" y="2723040"/>
            <a:ext cx="3791880" cy="363276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Физика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Химия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Биология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География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Обществознание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История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Литература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Информатика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Иностранные языки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5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EBB309C-7BD1-485C-A9C7-26CC24408857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435680" y="1447920"/>
            <a:ext cx="7497360" cy="47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160">
              <a:lnSpc>
                <a:spcPct val="100000"/>
              </a:lnSpc>
              <a:buClr>
                <a:srgbClr val="7FD13B"/>
              </a:buClr>
              <a:buSzPct val="80000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ГИА-9, а также</a:t>
            </a:r>
          </a:p>
          <a:p>
            <a:pPr marL="83160">
              <a:lnSpc>
                <a:spcPct val="100000"/>
              </a:lnSpc>
              <a:buClr>
                <a:srgbClr val="7FD13B"/>
              </a:buClr>
              <a:buSzPct val="80000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образовательному предмету ежегодно устанавливает соответствующий приказ </a:t>
            </a:r>
            <a:r>
              <a:rPr lang="ru-RU" alt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и Федеральной службы по надзору в сфере образования и </a:t>
            </a:r>
            <a:r>
              <a:rPr lang="ru-RU" alt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5715000" y="6305400"/>
            <a:ext cx="289476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8613720" y="6305400"/>
            <a:ext cx="45648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98976248-8E11-44AA-BD64-4325BDF49226}" type="slidenum">
              <a:rPr lang="ru-RU" sz="1200" b="0" strike="noStrike" spc="-1">
                <a:solidFill>
                  <a:srgbClr val="8FA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2286000" y="2413440"/>
            <a:ext cx="457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705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eaLnBrk="1" hangingPunct="1"/>
            <a:endParaRPr lang="ru-RU" altLang="ru-RU" sz="3600" b="1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основного государственного экзамена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1042988" y="1963738"/>
            <a:ext cx="81010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235 мин</a:t>
            </a:r>
          </a:p>
          <a:p>
            <a:pPr eaLnBrk="1" hangingPunct="1"/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( 3ч 55 мин)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Математика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Литература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Русский язык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150 </a:t>
            </a:r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мин </a:t>
            </a:r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(2,5 </a:t>
            </a:r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ч)</a:t>
            </a:r>
          </a:p>
          <a:p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Биология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География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	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Информатика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 eaLnBrk="1" hangingPunct="1"/>
            <a:endParaRPr lang="ru-RU" altLang="ru-RU" sz="2400" b="1" u="sng" dirty="0">
              <a:solidFill>
                <a:srgbClr val="240AE4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34821" name="Прямоугольник 9"/>
          <p:cNvSpPr>
            <a:spLocks noChangeArrowheads="1"/>
          </p:cNvSpPr>
          <p:nvPr/>
        </p:nvSpPr>
        <p:spPr bwMode="auto">
          <a:xfrm>
            <a:off x="3634451" y="1844675"/>
            <a:ext cx="487294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180 мин (3 ч)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Физика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Обществознание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	История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	Химия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   </a:t>
            </a:r>
            <a:endParaRPr lang="ru-RU" altLang="ru-RU" sz="2400" b="1" u="sng" dirty="0">
              <a:solidFill>
                <a:srgbClr val="240AE4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Иностранный язык </a:t>
            </a:r>
          </a:p>
          <a:p>
            <a:pPr eaLnBrk="1" hangingPunct="1"/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120мин </a:t>
            </a:r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( 2ч) 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на выполнение письменной части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работы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15 </a:t>
            </a:r>
            <a:r>
              <a:rPr lang="ru-RU" altLang="ru-RU" sz="2400" b="1" u="sng" dirty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мин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раздел «Говорение»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 descr="Backward-cloc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45494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70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4294967295"/>
          </p:nvPr>
        </p:nvSpPr>
        <p:spPr>
          <a:xfrm>
            <a:off x="971550" y="1484313"/>
            <a:ext cx="8172450" cy="5734050"/>
          </a:xfrm>
          <a:prstGeom prst="rect">
            <a:avLst/>
          </a:prstGeom>
        </p:spPr>
        <p:txBody>
          <a:bodyPr/>
          <a:lstStyle/>
          <a:p>
            <a:pPr marL="80963" indent="0" eaLnBrk="1" hangingPunct="1">
              <a:lnSpc>
                <a:spcPct val="150000"/>
              </a:lnSpc>
              <a:buFontTx/>
              <a:buNone/>
            </a:pPr>
            <a:r>
              <a:rPr lang="ru-RU" altLang="ru-RU" sz="2200" dirty="0" smtClean="0">
                <a:cs typeface="Aparajita" pitchFamily="34" charset="0"/>
              </a:rPr>
              <a:t>        </a:t>
            </a:r>
            <a:r>
              <a:rPr lang="ru-RU" altLang="ru-RU" dirty="0" smtClean="0">
                <a:solidFill>
                  <a:srgbClr val="002060"/>
                </a:solidFill>
                <a:cs typeface="Aparajita" pitchFamily="34" charset="0"/>
              </a:rPr>
              <a:t>В продолжительность экзаменов по учебным предметам </a:t>
            </a:r>
            <a:r>
              <a:rPr lang="ru-RU" altLang="ru-RU" b="1" u="sng" dirty="0" smtClean="0">
                <a:solidFill>
                  <a:srgbClr val="002060"/>
                </a:solidFill>
                <a:cs typeface="Aparajita" pitchFamily="34" charset="0"/>
              </a:rPr>
              <a:t>не включается время</a:t>
            </a:r>
            <a:r>
              <a:rPr lang="ru-RU" altLang="ru-RU" dirty="0" smtClean="0">
                <a:solidFill>
                  <a:srgbClr val="002060"/>
                </a:solidFill>
                <a:cs typeface="Aparajita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</a:p>
        </p:txBody>
      </p:sp>
    </p:spTree>
    <p:extLst>
      <p:ext uri="{BB962C8B-B14F-4D97-AF65-F5344CB8AC3E}">
        <p14:creationId xmlns:p14="http://schemas.microsoft.com/office/powerpoint/2010/main" val="10796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8520" y="139279"/>
            <a:ext cx="9505056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Сроки ГИА-9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67744" y="2996832"/>
            <a:ext cx="5184576" cy="1584296"/>
            <a:chOff x="2483768" y="2636912"/>
            <a:chExt cx="4896544" cy="158429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483768" y="2636912"/>
              <a:ext cx="4896544" cy="93610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Основной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май-июнь(начало июля)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483768" y="3573016"/>
              <a:ext cx="4896544" cy="648192"/>
              <a:chOff x="1908472" y="3716912"/>
              <a:chExt cx="5975896" cy="648192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08472" y="3716912"/>
                <a:ext cx="2987563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896036" y="3716912"/>
                <a:ext cx="298833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51520" y="1196632"/>
            <a:ext cx="5005324" cy="1512288"/>
            <a:chOff x="251520" y="980728"/>
            <a:chExt cx="5005324" cy="15122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1520" y="980728"/>
              <a:ext cx="5005324" cy="8640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Досрочный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апрель-май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51521" y="1844824"/>
              <a:ext cx="5005323" cy="648192"/>
              <a:chOff x="1908473" y="3716912"/>
              <a:chExt cx="5005323" cy="64819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908473" y="3716912"/>
                <a:ext cx="2448272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356744" y="3716912"/>
                <a:ext cx="255705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3635896" y="4869040"/>
            <a:ext cx="5256584" cy="1728312"/>
            <a:chOff x="4067944" y="4797152"/>
            <a:chExt cx="4896544" cy="17283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067944" y="4797152"/>
              <a:ext cx="4896544" cy="10800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Дополнительный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сентябрь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067944" y="5877272"/>
              <a:ext cx="4896544" cy="648192"/>
              <a:chOff x="1908472" y="3716912"/>
              <a:chExt cx="5975896" cy="64819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908472" y="3716912"/>
                <a:ext cx="2987563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896036" y="3716912"/>
                <a:ext cx="298833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Основной период (проект)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4294967295"/>
          </p:nvPr>
        </p:nvSpPr>
        <p:spPr>
          <a:xfrm>
            <a:off x="1041722" y="1471320"/>
            <a:ext cx="7645077" cy="465484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000" dirty="0" smtClean="0"/>
              <a:t>24 мая (пятница) – иностранные языки (английский, французский, немецкий, испанский);</a:t>
            </a:r>
          </a:p>
          <a:p>
            <a:pPr algn="just"/>
            <a:r>
              <a:rPr lang="ru-RU" sz="2000" dirty="0" smtClean="0"/>
              <a:t>25 мая (</a:t>
            </a:r>
            <a:r>
              <a:rPr lang="ru-RU" sz="2000" dirty="0"/>
              <a:t>суббота</a:t>
            </a:r>
            <a:r>
              <a:rPr lang="ru-RU" sz="2000" dirty="0" smtClean="0"/>
              <a:t>) – иностранные языки (английский, французский, немецкий, испанский);</a:t>
            </a:r>
          </a:p>
          <a:p>
            <a:pPr algn="just"/>
            <a:r>
              <a:rPr lang="ru-RU" sz="2000" dirty="0" smtClean="0"/>
              <a:t>27 мая (понедельник) – </a:t>
            </a:r>
            <a:r>
              <a:rPr lang="ru-RU" sz="2000" dirty="0"/>
              <a:t>биология, </a:t>
            </a:r>
            <a:r>
              <a:rPr lang="ru-RU" sz="2000" dirty="0" smtClean="0"/>
              <a:t>химия,</a:t>
            </a:r>
            <a:r>
              <a:rPr lang="ru-RU" sz="2000" dirty="0"/>
              <a:t> </a:t>
            </a:r>
            <a:r>
              <a:rPr lang="ru-RU" sz="2000" dirty="0" smtClean="0"/>
              <a:t>обществознание;</a:t>
            </a:r>
          </a:p>
          <a:p>
            <a:pPr algn="just"/>
            <a:r>
              <a:rPr lang="ru-RU" sz="2000" dirty="0" smtClean="0"/>
              <a:t>30 </a:t>
            </a:r>
            <a:r>
              <a:rPr lang="ru-RU" sz="2000" dirty="0"/>
              <a:t>мая(четверг) </a:t>
            </a:r>
            <a:r>
              <a:rPr lang="ru-RU" sz="2000" dirty="0" smtClean="0"/>
              <a:t>– география, </a:t>
            </a:r>
            <a:r>
              <a:rPr lang="ru-RU" sz="2000" dirty="0"/>
              <a:t>история, </a:t>
            </a:r>
            <a:r>
              <a:rPr lang="ru-RU" sz="2000" dirty="0" smtClean="0"/>
              <a:t>физика, химия;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3 июня(понедельник) </a:t>
            </a:r>
            <a:r>
              <a:rPr lang="ru-RU" sz="2000" dirty="0"/>
              <a:t>- русский язык</a:t>
            </a:r>
            <a:r>
              <a:rPr lang="ru-RU" sz="2000" dirty="0" smtClean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6 июня (четверг</a:t>
            </a:r>
            <a:r>
              <a:rPr lang="ru-RU" sz="2000" dirty="0"/>
              <a:t>) –</a:t>
            </a:r>
            <a:r>
              <a:rPr lang="ru-RU" sz="2000" dirty="0" smtClean="0"/>
              <a:t>математика;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11 </a:t>
            </a:r>
            <a:r>
              <a:rPr lang="ru-RU" sz="2000" dirty="0"/>
              <a:t>июня </a:t>
            </a:r>
            <a:r>
              <a:rPr lang="ru-RU" sz="2000" dirty="0" smtClean="0"/>
              <a:t>(вторник</a:t>
            </a:r>
            <a:r>
              <a:rPr lang="ru-RU" sz="2000" dirty="0"/>
              <a:t>) </a:t>
            </a:r>
            <a:r>
              <a:rPr lang="ru-RU" sz="2000" dirty="0" smtClean="0"/>
              <a:t>–</a:t>
            </a:r>
            <a:r>
              <a:rPr lang="ru-RU" sz="2000" dirty="0" err="1" smtClean="0"/>
              <a:t>география,обществознание</a:t>
            </a:r>
            <a:r>
              <a:rPr lang="ru-RU" sz="2000" dirty="0" smtClean="0"/>
              <a:t>, информатика;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14 июня (пятница) – информатика, литература, физика; биология.</a:t>
            </a:r>
          </a:p>
        </p:txBody>
      </p:sp>
    </p:spTree>
    <p:extLst>
      <p:ext uri="{BB962C8B-B14F-4D97-AF65-F5344CB8AC3E}">
        <p14:creationId xmlns:p14="http://schemas.microsoft.com/office/powerpoint/2010/main" val="7718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прохождение ГИА-9 в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7" y="1556791"/>
            <a:ext cx="74168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явившиеся на экзамен по уважительным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26" y="908720"/>
            <a:ext cx="863215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7" y="2924944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завершившие экзамен по уважительной причине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610" y="4247415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более, чем по двум предметам </a:t>
            </a:r>
            <a:r>
              <a:rPr lang="ru-RU" sz="2400" b="1" dirty="0" smtClean="0">
                <a:solidFill>
                  <a:srgbClr val="FF0000"/>
                </a:solidFill>
              </a:rPr>
              <a:t>(4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Резервные сроки основного периода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4294967295"/>
          </p:nvPr>
        </p:nvSpPr>
        <p:spPr>
          <a:xfrm>
            <a:off x="1122218" y="1471320"/>
            <a:ext cx="7564582" cy="4654843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24 июня (понедельник) </a:t>
            </a:r>
            <a:r>
              <a:rPr lang="ru-RU" dirty="0"/>
              <a:t>–русский язык;</a:t>
            </a:r>
            <a:endParaRPr lang="ru-RU" sz="2800" dirty="0" smtClean="0"/>
          </a:p>
          <a:p>
            <a:r>
              <a:rPr lang="ru-RU" sz="2800" dirty="0" smtClean="0"/>
              <a:t>25 июня </a:t>
            </a:r>
            <a:r>
              <a:rPr lang="ru-RU" dirty="0"/>
              <a:t>(</a:t>
            </a:r>
            <a:r>
              <a:rPr lang="ru-RU" dirty="0" smtClean="0"/>
              <a:t>вторник</a:t>
            </a:r>
            <a:r>
              <a:rPr lang="ru-RU" sz="2800" dirty="0" smtClean="0"/>
              <a:t>) – </a:t>
            </a:r>
            <a:r>
              <a:rPr lang="ru-RU" dirty="0"/>
              <a:t>по всем учебным по </a:t>
            </a:r>
            <a:r>
              <a:rPr lang="ru-RU" dirty="0" smtClean="0"/>
              <a:t>выбору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26 июня (среда) – по всем учебным </a:t>
            </a:r>
            <a:r>
              <a:rPr lang="ru-RU" dirty="0"/>
              <a:t>по выбору;</a:t>
            </a:r>
          </a:p>
          <a:p>
            <a:r>
              <a:rPr lang="ru-RU" sz="2800" dirty="0" smtClean="0"/>
              <a:t>27 июня </a:t>
            </a:r>
            <a:r>
              <a:rPr lang="ru-RU" dirty="0"/>
              <a:t>(</a:t>
            </a:r>
            <a:r>
              <a:rPr lang="ru-RU" dirty="0" smtClean="0"/>
              <a:t>четверг</a:t>
            </a:r>
            <a:r>
              <a:rPr lang="ru-RU" sz="2800" dirty="0" smtClean="0"/>
              <a:t>) – математика;</a:t>
            </a:r>
          </a:p>
          <a:p>
            <a:r>
              <a:rPr lang="ru-RU" sz="2800" dirty="0" smtClean="0"/>
              <a:t>1 июля </a:t>
            </a:r>
            <a:r>
              <a:rPr lang="ru-RU" dirty="0"/>
              <a:t>(</a:t>
            </a:r>
            <a:r>
              <a:rPr lang="ru-RU" dirty="0" smtClean="0"/>
              <a:t>понедельник</a:t>
            </a:r>
            <a:r>
              <a:rPr lang="ru-RU" sz="2800" dirty="0" smtClean="0"/>
              <a:t>) – по всем учебным предметам;</a:t>
            </a:r>
          </a:p>
          <a:p>
            <a:r>
              <a:rPr lang="ru-RU" sz="2800" dirty="0" smtClean="0"/>
              <a:t>2 июля (вторник) – по всем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648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Дополнительные сроки </a:t>
            </a:r>
            <a:r>
              <a:rPr lang="ru-RU" sz="2800" b="1" dirty="0" smtClean="0">
                <a:solidFill>
                  <a:srgbClr val="FF0000"/>
                </a:solidFill>
              </a:rPr>
              <a:t>(сентябрьский период)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800" dirty="0" smtClean="0"/>
              <a:t>3 сентября (вторник) – </a:t>
            </a:r>
            <a:r>
              <a:rPr lang="ru-RU" dirty="0" smtClean="0"/>
              <a:t>математика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6 сентября (пятница) –</a:t>
            </a:r>
            <a:r>
              <a:rPr lang="ru-RU" dirty="0"/>
              <a:t>русский язык;</a:t>
            </a:r>
            <a:endParaRPr lang="ru-RU" sz="2800" dirty="0" smtClean="0"/>
          </a:p>
          <a:p>
            <a:pPr algn="just"/>
            <a:r>
              <a:rPr lang="ru-RU" sz="2800" dirty="0" smtClean="0"/>
              <a:t>10 сентября </a:t>
            </a:r>
            <a:r>
              <a:rPr lang="ru-RU" dirty="0" smtClean="0"/>
              <a:t>(вторник</a:t>
            </a:r>
            <a:r>
              <a:rPr lang="ru-RU" dirty="0"/>
              <a:t>) </a:t>
            </a:r>
            <a:r>
              <a:rPr lang="ru-RU" sz="2800" dirty="0" smtClean="0"/>
              <a:t>– история, биология, физика, география;</a:t>
            </a:r>
          </a:p>
          <a:p>
            <a:pPr algn="just"/>
            <a:r>
              <a:rPr lang="ru-RU" sz="2800" dirty="0" smtClean="0"/>
              <a:t>13 сентября (пятница) – обществознание, химия, информатика, литература, иностранные языки (английский, французский, немецкий, испанский).</a:t>
            </a:r>
          </a:p>
          <a:p>
            <a:pPr algn="just"/>
            <a:r>
              <a:rPr lang="ru-RU" sz="4400" dirty="0" smtClean="0"/>
              <a:t>+ резервные дни</a:t>
            </a:r>
          </a:p>
        </p:txBody>
      </p:sp>
    </p:spTree>
    <p:extLst>
      <p:ext uri="{BB962C8B-B14F-4D97-AF65-F5344CB8AC3E}">
        <p14:creationId xmlns:p14="http://schemas.microsoft.com/office/powerpoint/2010/main" val="7376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1011382" y="304800"/>
            <a:ext cx="7881793" cy="11080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нормативно- правовые документы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925975" y="1608881"/>
            <a:ext cx="7836060" cy="5060207"/>
          </a:xfrm>
          <a:prstGeom prst="rect">
            <a:avLst/>
          </a:prstGeom>
        </p:spPr>
        <p:txBody>
          <a:bodyPr/>
          <a:lstStyle/>
          <a:p>
            <a:pPr marL="136525" indent="0" algn="just" fontAlgn="auto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3725" indent="-457200" algn="just">
              <a:lnSpc>
                <a:spcPct val="85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№273-ФЗ «Об образовании в РФ» от 29.12.2012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53,19,30)</a:t>
            </a:r>
          </a:p>
          <a:p>
            <a:pPr marL="593725" indent="-457200" algn="just">
              <a:lnSpc>
                <a:spcPct val="85000"/>
              </a:lnSpc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 232/551 от 04.04.2023 г.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 утверждении Порядка проведения государственной итоговой аттестации по образовательным программам основного общего образования»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7688" indent="-411163" algn="just" fontAlgn="auto">
              <a:lnSpc>
                <a:spcPct val="85000"/>
              </a:lnSpc>
              <a:spcAft>
                <a:spcPts val="0"/>
              </a:spcAft>
              <a:buFont typeface="Century Gothic" panose="020B0502020202020204" pitchFamily="34" charset="0"/>
              <a:buAutoNum type="arabicPeriod"/>
              <a:defRPr/>
            </a:pPr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688" indent="-411163" algn="just" fontAlgn="auto">
              <a:lnSpc>
                <a:spcPct val="85000"/>
              </a:lnSpc>
              <a:spcAft>
                <a:spcPts val="0"/>
              </a:spcAft>
              <a:buFont typeface="Century Gothic" panose="020B0502020202020204" pitchFamily="34" charset="0"/>
              <a:buAutoNum type="arabicPeriod"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688" indent="-411163" algn="just" fontAlgn="auto">
              <a:lnSpc>
                <a:spcPct val="85000"/>
              </a:lnSpc>
              <a:spcAft>
                <a:spcPts val="0"/>
              </a:spcAft>
              <a:buFont typeface="Century Gothic" panose="020B0502020202020204" pitchFamily="34" charset="0"/>
              <a:buAutoNum type="arabicPeriod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223963"/>
          </a:xfrm>
        </p:spPr>
        <p:txBody>
          <a:bodyPr/>
          <a:lstStyle/>
          <a:p>
            <a:pPr algn="ctr"/>
            <a:r>
              <a:rPr lang="ru-RU" sz="3600" b="1" spc="-1" dirty="0">
                <a:solidFill>
                  <a:srgbClr val="240AE4"/>
                </a:solidFill>
                <a:uFill>
                  <a:solidFill>
                    <a:srgbClr val="FFFFFF"/>
                  </a:solidFill>
                </a:uFill>
              </a:rPr>
              <a:t>Процедура проведения ГИА-9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ru-RU" altLang="ru-RU" sz="3600" dirty="0" smtClean="0">
              <a:solidFill>
                <a:srgbClr val="240AE4"/>
              </a:solidFill>
              <a:cs typeface="Times New Roman" panose="02020603050405020304" pitchFamily="18" charset="0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4294967295"/>
          </p:nvPr>
        </p:nvSpPr>
        <p:spPr>
          <a:xfrm>
            <a:off x="1042988" y="1484313"/>
            <a:ext cx="7921625" cy="5184775"/>
          </a:xfrm>
        </p:spPr>
        <p:txBody>
          <a:bodyPr/>
          <a:lstStyle/>
          <a:p>
            <a:pPr marL="82440">
              <a:lnSpc>
                <a:spcPct val="100000"/>
              </a:lnSpc>
              <a:buFontTx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Накануне экзамена выпускник получает у администрации своего образовательного учреждения </a:t>
            </a:r>
            <a:r>
              <a:rPr lang="ru-RU" altLang="ru-RU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уведомление на экзамен</a:t>
            </a:r>
            <a:r>
              <a:rPr lang="ru-RU" alt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, в котором указаны предмет ОГЭ, адрес, дата и время начала экзамена, код образовательного учреждения и иная информация.</a:t>
            </a:r>
          </a:p>
          <a:p>
            <a:pPr marL="82440">
              <a:lnSpc>
                <a:spcPct val="100000"/>
              </a:lnSpc>
              <a:buFontTx/>
              <a:buNone/>
            </a:pPr>
            <a:r>
              <a:rPr lang="ru-RU" alt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		В ППЭ (пункт проведения  экзамена) выпускников текущего года сопровождают представители от гимназии(классные руководители)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0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15640" y="214200"/>
            <a:ext cx="7542000" cy="10881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1" strike="noStrike" spc="-1" dirty="0" smtClean="0">
                <a:solidFill>
                  <a:srgbClr val="240AE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Процедура проведения ГИА-9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115640" y="1160585"/>
            <a:ext cx="7741800" cy="56966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2440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Выпускники IХ классов сдают экзамены в ППЭ (МОУ СОШ №2, №3, гимназия).</a:t>
            </a:r>
          </a:p>
          <a:p>
            <a:pPr marL="82440">
              <a:lnSpc>
                <a:spcPct val="100000"/>
              </a:lnSpc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Начало экзаменов 10.00ч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82440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проведении экзаменов в каждой аудитории присутствуют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2 организатора, которые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осуществляют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действия, задаваемые регламентом экзамена по конкретному предмету.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82440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Проверка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экзаменационных работ осуществляется централизовано РЦОИ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244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44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ПРОХОЖДЕНИЯ В ППЭ УЧАЩИЕСЯ ДОЛЖНЫ ИМЕТЬ: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6" descr="C:\Users\User\Desktop\Новая папка\th7FUY4ZV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24063"/>
            <a:ext cx="4202112" cy="3025775"/>
          </a:xfrm>
          <a:prstGeom prst="rect">
            <a:avLst/>
          </a:prstGeom>
        </p:spPr>
      </p:pic>
      <p:pic>
        <p:nvPicPr>
          <p:cNvPr id="15364" name="Picture 3" descr="C:\Users\User\Desktop\Новая папка\th2D48H6K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717675"/>
            <a:ext cx="27352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57800" y="4087812"/>
            <a:ext cx="3609109" cy="2232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Ручка черного цвета: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елевая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капиллярная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5"/>
          <p:cNvPicPr/>
          <p:nvPr/>
        </p:nvPicPr>
        <p:blipFill>
          <a:blip r:embed="rId2"/>
          <a:stretch/>
        </p:blipFill>
        <p:spPr>
          <a:xfrm>
            <a:off x="4535640" y="620640"/>
            <a:ext cx="4607640" cy="3384000"/>
          </a:xfrm>
          <a:prstGeom prst="rect">
            <a:avLst/>
          </a:prstGeom>
          <a:ln w="9360"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611280" y="0"/>
            <a:ext cx="807948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86211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Запрещается!!!!!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383E2C-0B66-4ADE-B151-B8F59F10FB9E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Picture 2"/>
          <p:cNvPicPr/>
          <p:nvPr/>
        </p:nvPicPr>
        <p:blipFill>
          <a:blip r:embed="rId3"/>
          <a:stretch/>
        </p:blipFill>
        <p:spPr>
          <a:xfrm>
            <a:off x="0" y="692280"/>
            <a:ext cx="3671280" cy="3672720"/>
          </a:xfrm>
          <a:prstGeom prst="rect">
            <a:avLst/>
          </a:prstGeom>
          <a:ln>
            <a:noFill/>
          </a:ln>
        </p:spPr>
      </p:pic>
      <p:pic>
        <p:nvPicPr>
          <p:cNvPr id="277" name="Picture 4"/>
          <p:cNvPicPr/>
          <p:nvPr/>
        </p:nvPicPr>
        <p:blipFill>
          <a:blip r:embed="rId4"/>
          <a:stretch/>
        </p:blipFill>
        <p:spPr>
          <a:xfrm>
            <a:off x="3203640" y="3546360"/>
            <a:ext cx="4536360" cy="331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39279"/>
            <a:ext cx="957706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ГИА-9 запрещается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124744"/>
            <a:ext cx="8424936" cy="5544616"/>
            <a:chOff x="323528" y="689496"/>
            <a:chExt cx="8424936" cy="55446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3528" y="1337568"/>
              <a:ext cx="8424936" cy="792088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b="1" dirty="0" smtClean="0">
                  <a:solidFill>
                    <a:schemeClr val="tx2">
                      <a:lumMod val="75000"/>
                    </a:schemeClr>
                  </a:solidFill>
                </a:rPr>
                <a:t>Перемещаться по ППЭ без сопровождения организатора</a:t>
              </a:r>
              <a:endParaRPr lang="ru-RU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3528" y="2201664"/>
              <a:ext cx="8424936" cy="244827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b="1" dirty="0" smtClean="0">
                  <a:solidFill>
                    <a:schemeClr val="tx2">
                      <a:lumMod val="75000"/>
                    </a:schemeClr>
                  </a:solidFill>
                </a:rPr>
                <a:t>Иметь </a:t>
              </a:r>
              <a:r>
                <a:rPr lang="ru-RU" sz="2600" b="1" dirty="0">
                  <a:solidFill>
                    <a:schemeClr val="tx2">
                      <a:lumMod val="75000"/>
                    </a:schemeClr>
                  </a:solidFill>
                </a:rPr>
  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  </a:r>
              <a:r>
                <a:rPr lang="ru-RU" sz="2600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информации, за исключением разрешенных средств</a:t>
              </a:r>
              <a:endParaRPr lang="ru-RU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4721944"/>
              <a:ext cx="8424936" cy="1512168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b="1" dirty="0" smtClean="0">
                  <a:solidFill>
                    <a:schemeClr val="tx2">
                      <a:lumMod val="75000"/>
                    </a:schemeClr>
                  </a:solidFill>
                </a:rPr>
                <a:t>Выносить </a:t>
              </a:r>
              <a:r>
                <a:rPr lang="ru-RU" sz="2600" b="1" dirty="0">
                  <a:solidFill>
                    <a:schemeClr val="tx2">
                      <a:lumMod val="75000"/>
                    </a:schemeClr>
                  </a:solidFill>
                </a:rPr>
                <a:t>из аудиторий и ППЭ экзаменационные материалы на бумажном или электронном носителях, фотографировать экзаменационные материалы</a:t>
              </a:r>
              <a:endParaRPr lang="ru-RU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689496"/>
              <a:ext cx="8424936" cy="5105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b="1" dirty="0" smtClean="0">
                  <a:solidFill>
                    <a:schemeClr val="tx2">
                      <a:lumMod val="75000"/>
                    </a:schemeClr>
                  </a:solidFill>
                </a:rPr>
                <a:t>Разговаривать с другими участниками</a:t>
              </a:r>
              <a:endParaRPr lang="ru-RU" sz="2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56526" y="789709"/>
            <a:ext cx="7829913" cy="4792091"/>
          </a:xfrm>
        </p:spPr>
        <p:txBody>
          <a:bodyPr/>
          <a:lstStyle/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	При нарушении порядка проведения ГИА  и отказе от его соблюдения организаторы </a:t>
            </a:r>
            <a:r>
              <a:rPr lang="ru-RU" sz="32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удаляют</a:t>
            </a:r>
            <a:r>
              <a:rPr lang="ru-RU" sz="3200" b="1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участника ГИА с экзамена.</a:t>
            </a: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  	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ГЭК 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принимает решение об </a:t>
            </a:r>
            <a:r>
              <a:rPr lang="ru-RU" sz="32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аннулировании </a:t>
            </a:r>
            <a:r>
              <a:rPr lang="ru-RU" sz="32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результатов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  ГИА 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обучающегося по соответствующему учебному предмету.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2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/>
          <p:cNvPicPr/>
          <p:nvPr/>
        </p:nvPicPr>
        <p:blipFill>
          <a:blip r:embed="rId3"/>
          <a:stretch/>
        </p:blipFill>
        <p:spPr>
          <a:xfrm>
            <a:off x="468360" y="476280"/>
            <a:ext cx="8674920" cy="86292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544680" y="-81023"/>
            <a:ext cx="8524080" cy="1099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FF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Перечень дополнительных материалов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58" name="Table 2"/>
          <p:cNvGraphicFramePr/>
          <p:nvPr>
            <p:extLst>
              <p:ext uri="{D42A27DB-BD31-4B8C-83A1-F6EECF244321}">
                <p14:modId xmlns:p14="http://schemas.microsoft.com/office/powerpoint/2010/main" val="1093041758"/>
              </p:ext>
            </p:extLst>
          </p:nvPr>
        </p:nvGraphicFramePr>
        <p:xfrm>
          <a:off x="243067" y="1134318"/>
          <a:ext cx="8981955" cy="6076229"/>
        </p:xfrm>
        <a:graphic>
          <a:graphicData uri="http://schemas.openxmlformats.org/drawingml/2006/table">
            <a:tbl>
              <a:tblPr/>
              <a:tblGrid>
                <a:gridCol w="192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01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Математика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Справочные материалы, содержащие основные формулы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курса математики (выдаются вместе с работой). Линейка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Непрограммируемый калькулятор.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6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Русский язык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Орфографические словари и толковые словари (ГВЭ)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41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Физика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Непрограммируемый калькулятор. Лабораторное  оборудование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6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Химия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Периодическая система химических элементов Д.И. Менделеева.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Таблица растворимости солей, кислот и оснований и воде.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Электрохимический ряд напряжений металлов.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Непрограммируемый калькулятор </a:t>
                      </a:r>
                      <a:endParaRPr lang="ru-RU" sz="1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Лабораторное  оборудование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9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Биология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Линейка. Непрограммируемый калькулятор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97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География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Линейка. Непрограммируемый калькулятор.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Атласы для 7, 8, 9 классов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470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Литература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Тексты художественных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произведений.</a:t>
                      </a:r>
                      <a:r>
                        <a:rPr lang="ru-RU" sz="1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Сборники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лирики </a:t>
                      </a:r>
                      <a:endParaRPr lang="ru-RU" sz="1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</a:pPr>
                      <a:r>
                        <a:rPr lang="ru-RU" sz="1800" b="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+mn-ea"/>
                          <a:cs typeface="+mn-cs"/>
                        </a:rPr>
                        <a:t>Орфографический словарь, позволяющий устанавливать нормативное написание слов</a:t>
                      </a:r>
                      <a:endParaRPr lang="ru-RU" sz="1800" b="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68360" y="404640"/>
            <a:ext cx="784800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Индивидуальный комплект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участника ОГЭ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294480" y="1813680"/>
            <a:ext cx="2873160" cy="45356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227520" tIns="2042280" rIns="227520" bIns="1134720" anchor="ctr"/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Бланк ответов №1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978120" y="2085840"/>
            <a:ext cx="1509840" cy="15098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3256920" y="1813680"/>
            <a:ext cx="2859480" cy="45356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227520" tIns="2042280" rIns="227520" bIns="1134720" anchor="ctr"/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Бланк ответов №2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3920760" y="2058840"/>
            <a:ext cx="1509840" cy="150984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3" name="CustomShape 6"/>
          <p:cNvSpPr/>
          <p:nvPr/>
        </p:nvSpPr>
        <p:spPr>
          <a:xfrm>
            <a:off x="6203160" y="1813680"/>
            <a:ext cx="3204076" cy="45356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462240" tIns="2277000" rIns="462240" bIns="1369440" anchor="ctr"/>
          <a:lstStyle/>
          <a:p>
            <a:pPr algn="ctr">
              <a:lnSpc>
                <a:spcPct val="90000"/>
              </a:lnSpc>
            </a:pPr>
            <a:r>
              <a:rPr lang="ru-RU" sz="6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КИМ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6885000" y="2085840"/>
            <a:ext cx="1509840" cy="1509840"/>
          </a:xfrm>
          <a:prstGeom prst="ellipse">
            <a:avLst/>
          </a:prstGeom>
          <a:blipFill>
            <a:blip r:embed="rId4"/>
            <a:stretch>
              <a:fillRect l="8644387" r="8644387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5" name="CustomShape 8"/>
          <p:cNvSpPr/>
          <p:nvPr/>
        </p:nvSpPr>
        <p:spPr>
          <a:xfrm>
            <a:off x="439560" y="5397480"/>
            <a:ext cx="8590320" cy="95184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tint val="60000"/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6" name="CustomShape 9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5E9F79-DBC7-4B4D-A392-ED9FD64FF35B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Содержание КИМ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859359"/>
            <a:ext cx="2968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www.fipi.ru</a:t>
            </a:r>
            <a:endParaRPr lang="ru-RU" altLang="ru-RU" sz="4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22177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Демоверсии, спецификации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кодификаторы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КИМ ОГЭ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Открытый банк заданий ОГЭ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Тренировочные сборники для учащихся с ОВЗ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983" y="3544977"/>
            <a:ext cx="2592288" cy="355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37693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u="sng" dirty="0" smtClean="0"/>
              <a:t>Задание 24</a:t>
            </a:r>
            <a:r>
              <a:rPr lang="ru-RU" sz="2800" dirty="0" smtClean="0"/>
              <a:t>  </a:t>
            </a:r>
            <a:r>
              <a:rPr lang="ru-RU" sz="2800" b="1" dirty="0" smtClean="0"/>
              <a:t>ПРОВЕДЕНИЕ РЕАЛЬНОГО ХИМИЧЕСКОГО ЭКСПЕРИМЕНТА</a:t>
            </a:r>
            <a:endParaRPr lang="ru-RU" sz="28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15716" y="3933057"/>
            <a:ext cx="5832648" cy="1328618"/>
            <a:chOff x="2015716" y="3933057"/>
            <a:chExt cx="5832648" cy="132861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015716" y="3933057"/>
              <a:ext cx="5832648" cy="1328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26348" y="3933057"/>
              <a:ext cx="5740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ОГЭ по ХИМИИ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826"/>
            <a:ext cx="1433638" cy="16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51520" y="3544977"/>
            <a:ext cx="87129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-4700" t="2850" r="1455" b="5075"/>
          <a:stretch/>
        </p:blipFill>
        <p:spPr bwMode="auto">
          <a:xfrm>
            <a:off x="92598" y="92597"/>
            <a:ext cx="8727311" cy="6539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6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252080" y="500040"/>
            <a:ext cx="724824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40AE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864000" y="2543400"/>
            <a:ext cx="8135640" cy="136836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264600" tIns="264600" rIns="224640" bIns="264960" anchor="ctr"/>
          <a:lstStyle/>
          <a:p>
            <a:pPr algn="ctr">
              <a:lnSpc>
                <a:spcPct val="90000"/>
              </a:lnSpc>
            </a:pPr>
            <a:r>
              <a:rPr lang="ru-RU" sz="5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Определяет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2119744" y="4248900"/>
            <a:ext cx="1545687" cy="1657039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21680" tIns="121680" rIns="72360" bIns="122040" anchor="ctr"/>
          <a:lstStyle/>
          <a:p>
            <a:pPr algn="ctr">
              <a:lnSpc>
                <a:spcPct val="9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3665432" y="4233060"/>
            <a:ext cx="1913040" cy="1623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19880" tIns="119880" rIns="72360" bIns="119880" anchor="ctr"/>
          <a:lstStyle/>
          <a:p>
            <a:pPr algn="ctr">
              <a:lnSpc>
                <a:spcPct val="9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Участников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5578472" y="4233060"/>
            <a:ext cx="1695164" cy="158616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18800" tIns="118800" rIns="72360" bIns="118800" anchor="ctr"/>
          <a:lstStyle/>
          <a:p>
            <a:pPr algn="ctr">
              <a:lnSpc>
                <a:spcPct val="90000"/>
              </a:lnSpc>
            </a:pPr>
            <a:r>
              <a:rPr lang="ru-RU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Сроки</a:t>
            </a:r>
            <a:r>
              <a:rPr lang="ru-RU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7273637" y="4248900"/>
            <a:ext cx="1870364" cy="16205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19520" tIns="119520" rIns="72360" bIns="119520" anchor="ctr"/>
          <a:lstStyle/>
          <a:p>
            <a:pPr algn="ctr">
              <a:lnSpc>
                <a:spcPct val="90000"/>
              </a:lnSpc>
            </a:pPr>
            <a:r>
              <a:rPr lang="ru-RU" sz="19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Организацию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05114" y="4233060"/>
            <a:ext cx="1714630" cy="163638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21680" tIns="121680" rIns="72360" bIns="122040" anchor="ctr"/>
          <a:lstStyle/>
          <a:p>
            <a:pPr algn="ctr">
              <a:lnSpc>
                <a:spcPct val="90000"/>
              </a:lnSpc>
            </a:pPr>
            <a:r>
              <a:rPr lang="ru-RU" sz="1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Допуск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Результаты ГИА-9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62754" y="1190212"/>
            <a:ext cx="7456396" cy="3968580"/>
            <a:chOff x="962754" y="754964"/>
            <a:chExt cx="7456396" cy="39685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71600" y="2024844"/>
              <a:ext cx="7416824" cy="64807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5-ти балльная система оценивания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971600" y="3056874"/>
              <a:ext cx="7416824" cy="60023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</a:rPr>
                <a:t>у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тверждаются ГЭК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002326" y="3862648"/>
              <a:ext cx="7416824" cy="8608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ознакомление в образовательной организации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62754" y="754964"/>
              <a:ext cx="7416824" cy="8640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минимальное количество первичных баллов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002326" y="5517232"/>
            <a:ext cx="7416824" cy="8608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9903" y="562451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Calibri"/>
              </a:rPr>
              <a:t>https://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Calibri"/>
              </a:rPr>
              <a:t>sdr.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Calibri"/>
              </a:rPr>
              <a:t>ixora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Calibri"/>
              </a:rPr>
              <a:t>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Calibri"/>
              </a:rPr>
              <a:t>ru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567160" y="117475"/>
            <a:ext cx="8194876" cy="10795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</a:t>
            </a:r>
            <a:r>
              <a:rPr lang="ru-RU" altLang="ru-RU" sz="2400" b="1" dirty="0">
                <a:cs typeface="Times New Roman" panose="02020603050405020304" pitchFamily="18" charset="0"/>
              </a:rPr>
              <a:t>оценивание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1018572" y="1196975"/>
            <a:ext cx="8125428" cy="566102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3300"/>
              </a:buClr>
              <a:buSzPct val="120000"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осуществляться экспертами предметных комиссий  централизованно </a:t>
            </a:r>
          </a:p>
          <a:p>
            <a:pPr marL="0" indent="0">
              <a:lnSpc>
                <a:spcPct val="150000"/>
              </a:lnSpc>
              <a:buClr>
                <a:srgbClr val="FF3300"/>
              </a:buClr>
              <a:buSzPct val="12000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признаются </a:t>
            </a:r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обучающийся по обязательным учебным предметам набрал количество баллов </a:t>
            </a:r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минимального. </a:t>
            </a: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08000" y="182520"/>
            <a:ext cx="857808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9A3D01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Оценивание экзаменационных работ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6358320" y="4164120"/>
            <a:ext cx="191160" cy="556200"/>
          </a:xfrm>
          <a:custGeom>
            <a:avLst/>
            <a:gdLst/>
            <a:ahLst/>
            <a:cxnLst/>
            <a:rect l="l" t="t" r="r" b="b"/>
            <a:pathLst>
              <a:path h="520685">
                <a:moveTo>
                  <a:pt x="45720" y="0"/>
                </a:moveTo>
                <a:lnTo>
                  <a:pt x="4572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9" name="CustomShape 3"/>
          <p:cNvSpPr/>
          <p:nvPr/>
        </p:nvSpPr>
        <p:spPr>
          <a:xfrm>
            <a:off x="5401800" y="1751400"/>
            <a:ext cx="2296080" cy="556200"/>
          </a:xfrm>
          <a:custGeom>
            <a:avLst/>
            <a:gdLst/>
            <a:ahLst/>
            <a:cxnLst/>
            <a:rect l="l" t="t" r="r" b="b"/>
            <a:pathLst>
              <a:path w="1094085" h="520685">
                <a:moveTo>
                  <a:pt x="0" y="0"/>
                </a:moveTo>
                <a:lnTo>
                  <a:pt x="0" y="354831"/>
                </a:lnTo>
                <a:lnTo>
                  <a:pt x="1094085" y="354831"/>
                </a:lnTo>
                <a:lnTo>
                  <a:pt x="1094085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0" name="CustomShape 4"/>
          <p:cNvSpPr/>
          <p:nvPr/>
        </p:nvSpPr>
        <p:spPr>
          <a:xfrm>
            <a:off x="1764360" y="4164120"/>
            <a:ext cx="191160" cy="556200"/>
          </a:xfrm>
          <a:custGeom>
            <a:avLst/>
            <a:gdLst/>
            <a:ahLst/>
            <a:cxnLst/>
            <a:rect l="l" t="t" r="r" b="b"/>
            <a:pathLst>
              <a:path h="520685">
                <a:moveTo>
                  <a:pt x="45720" y="0"/>
                </a:moveTo>
                <a:lnTo>
                  <a:pt x="4572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1" name="CustomShape 5"/>
          <p:cNvSpPr/>
          <p:nvPr/>
        </p:nvSpPr>
        <p:spPr>
          <a:xfrm>
            <a:off x="2133720" y="1751400"/>
            <a:ext cx="2296080" cy="556200"/>
          </a:xfrm>
          <a:custGeom>
            <a:avLst/>
            <a:gdLst/>
            <a:ahLst/>
            <a:cxnLst/>
            <a:rect l="l" t="t" r="r" b="b"/>
            <a:pathLst>
              <a:path w="1094085" h="520685">
                <a:moveTo>
                  <a:pt x="1094085" y="0"/>
                </a:moveTo>
                <a:lnTo>
                  <a:pt x="1094085" y="354831"/>
                </a:lnTo>
                <a:lnTo>
                  <a:pt x="0" y="354831"/>
                </a:lnTo>
                <a:lnTo>
                  <a:pt x="0" y="52068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2" name="CustomShape 6"/>
          <p:cNvSpPr/>
          <p:nvPr/>
        </p:nvSpPr>
        <p:spPr>
          <a:xfrm>
            <a:off x="1860480" y="1125360"/>
            <a:ext cx="3757680" cy="51228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3" name="CustomShape 7"/>
          <p:cNvSpPr/>
          <p:nvPr/>
        </p:nvSpPr>
        <p:spPr>
          <a:xfrm>
            <a:off x="2666880" y="1293480"/>
            <a:ext cx="3757680" cy="59868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ОГЭ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179280" y="2155680"/>
            <a:ext cx="3757680" cy="7347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5" name="CustomShape 9"/>
          <p:cNvSpPr/>
          <p:nvPr/>
        </p:nvSpPr>
        <p:spPr>
          <a:xfrm>
            <a:off x="564480" y="2277720"/>
            <a:ext cx="3757680" cy="78804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обязательным учебным предметам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322920" y="3153960"/>
            <a:ext cx="3757680" cy="15843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7" name="CustomShape 11"/>
          <p:cNvSpPr/>
          <p:nvPr/>
        </p:nvSpPr>
        <p:spPr>
          <a:xfrm>
            <a:off x="640800" y="3222720"/>
            <a:ext cx="3757680" cy="313272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Русский язык –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 баллов из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33;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Математика –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 баллов из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31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(обязательно 2б. по геометрии)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12"/>
          <p:cNvSpPr/>
          <p:nvPr/>
        </p:nvSpPr>
        <p:spPr>
          <a:xfrm>
            <a:off x="4782600" y="2164680"/>
            <a:ext cx="3757680" cy="76392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9" name="CustomShape 13"/>
          <p:cNvSpPr/>
          <p:nvPr/>
        </p:nvSpPr>
        <p:spPr>
          <a:xfrm>
            <a:off x="5134680" y="2241000"/>
            <a:ext cx="3757680" cy="75096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выбору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14"/>
          <p:cNvSpPr/>
          <p:nvPr/>
        </p:nvSpPr>
        <p:spPr>
          <a:xfrm>
            <a:off x="4782600" y="3095640"/>
            <a:ext cx="3757680" cy="160704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01" name="CustomShape 15"/>
          <p:cNvSpPr/>
          <p:nvPr/>
        </p:nvSpPr>
        <p:spPr>
          <a:xfrm>
            <a:off x="5100480" y="3222720"/>
            <a:ext cx="3791880" cy="3132720"/>
          </a:xfrm>
          <a:custGeom>
            <a:avLst/>
            <a:gdLst/>
            <a:ahLst/>
            <a:cxnLst/>
            <a:rect l="l" t="t" r="r" b="b"/>
            <a:pathLst>
              <a:path w="1790321" h="1136854">
                <a:moveTo>
                  <a:pt x="0" y="113685"/>
                </a:moveTo>
                <a:cubicBezTo>
                  <a:pt x="0" y="50899"/>
                  <a:pt x="50899" y="0"/>
                  <a:pt x="113685" y="0"/>
                </a:cubicBezTo>
                <a:lnTo>
                  <a:pt x="1676636" y="0"/>
                </a:lnTo>
                <a:cubicBezTo>
                  <a:pt x="1739422" y="0"/>
                  <a:pt x="1790321" y="50899"/>
                  <a:pt x="1790321" y="113685"/>
                </a:cubicBezTo>
                <a:lnTo>
                  <a:pt x="1790321" y="1023169"/>
                </a:lnTo>
                <a:cubicBezTo>
                  <a:pt x="1790321" y="1085955"/>
                  <a:pt x="1739422" y="1136854"/>
                  <a:pt x="1676636" y="1136854"/>
                </a:cubicBezTo>
                <a:lnTo>
                  <a:pt x="113685" y="1136854"/>
                </a:lnTo>
                <a:cubicBezTo>
                  <a:pt x="50899" y="1136854"/>
                  <a:pt x="0" y="1085955"/>
                  <a:pt x="0" y="1023169"/>
                </a:cubicBezTo>
                <a:lnTo>
                  <a:pt x="0" y="1136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7CD03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4320" tIns="94320" rIns="94320" bIns="9432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Физика –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45;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Химия –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40;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Биология – 13 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48;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География-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31;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Обществознание –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37;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История-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37;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Литература –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37;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Информатика –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Иностранные языки – 29 баллов из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68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16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D1C15C5-F22B-44FD-BC0F-9A71E01D3472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979640" y="476280"/>
            <a:ext cx="5749200" cy="9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Минимальное количество </a:t>
            </a:r>
            <a:r>
              <a:rPr lang="ru-RU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баллов по региону(пример 2018 года)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4" name="Table 2"/>
          <p:cNvGraphicFramePr/>
          <p:nvPr>
            <p:extLst>
              <p:ext uri="{D42A27DB-BD31-4B8C-83A1-F6EECF244321}">
                <p14:modId xmlns:p14="http://schemas.microsoft.com/office/powerpoint/2010/main" val="502614567"/>
              </p:ext>
            </p:extLst>
          </p:nvPr>
        </p:nvGraphicFramePr>
        <p:xfrm>
          <a:off x="863640" y="1571760"/>
          <a:ext cx="8280000" cy="3597960"/>
        </p:xfrm>
        <a:graphic>
          <a:graphicData uri="http://schemas.openxmlformats.org/drawingml/2006/table">
            <a:tbl>
              <a:tblPr/>
              <a:tblGrid>
                <a:gridCol w="1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Предмет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1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Минимальный порог, рекомендованный Рособрнадзором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1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Минимальный порог, установленный в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Ярославской области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1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2E319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Русский язык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2E319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2E319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Математика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>
                          <a:solidFill>
                            <a:srgbClr val="2E319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при условии выполнении модулей: Алгебра </a:t>
                      </a: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(5б</a:t>
                      </a:r>
                      <a:r>
                        <a:rPr lang="ru-RU" sz="16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),  Геометрия (</a:t>
                      </a: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1б)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5" name="Рисунок 7"/>
          <p:cNvPicPr/>
          <p:nvPr/>
        </p:nvPicPr>
        <p:blipFill>
          <a:blip r:embed="rId2"/>
          <a:stretch/>
        </p:blipFill>
        <p:spPr>
          <a:xfrm>
            <a:off x="107640" y="6093360"/>
            <a:ext cx="8928360" cy="694440"/>
          </a:xfrm>
          <a:prstGeom prst="rect">
            <a:avLst/>
          </a:prstGeom>
          <a:ln>
            <a:noFill/>
          </a:ln>
          <a:effectLst>
            <a:outerShdw blurRad="4191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458" y="221040"/>
            <a:ext cx="8072982" cy="1250280"/>
          </a:xfrm>
        </p:spPr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А если не сдал?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997" y="1713052"/>
            <a:ext cx="75698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случае получения обучающимися на ГИА-9 неудовлетворительных результатов </a:t>
            </a:r>
            <a:r>
              <a:rPr lang="ru-RU" sz="3200" dirty="0">
                <a:solidFill>
                  <a:srgbClr val="FF0000"/>
                </a:solidFill>
              </a:rPr>
              <a:t>не более чем по двум </a:t>
            </a:r>
            <a:r>
              <a:rPr lang="ru-RU" sz="3200" dirty="0" smtClean="0">
                <a:solidFill>
                  <a:srgbClr val="FF0000"/>
                </a:solidFill>
              </a:rPr>
              <a:t>учебным </a:t>
            </a:r>
            <a:r>
              <a:rPr lang="ru-RU" sz="3200" dirty="0">
                <a:solidFill>
                  <a:srgbClr val="FF0000"/>
                </a:solidFill>
              </a:rPr>
              <a:t>предметам </a:t>
            </a:r>
            <a:r>
              <a:rPr lang="ru-RU" sz="3200" dirty="0"/>
              <a:t>(из числа обязательных и предметов по выбору), они будут </a:t>
            </a:r>
            <a:r>
              <a:rPr lang="ru-RU" sz="3200" dirty="0" smtClean="0"/>
              <a:t>допущены </a:t>
            </a:r>
            <a:r>
              <a:rPr lang="ru-RU" sz="3200" dirty="0"/>
              <a:t>к сдаче ГИА-9 </a:t>
            </a:r>
            <a:r>
              <a:rPr lang="ru-RU" sz="3200" dirty="0" smtClean="0"/>
              <a:t>повторно </a:t>
            </a:r>
            <a:r>
              <a:rPr lang="ru-RU" sz="3200" dirty="0"/>
              <a:t>по соответствующим учебным предметам в текущем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3240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364" y="221040"/>
            <a:ext cx="7390075" cy="12502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если не сдал?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364" y="1365813"/>
            <a:ext cx="7292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Обучающимся</a:t>
            </a:r>
            <a:r>
              <a:rPr lang="ru-RU" sz="2800" dirty="0"/>
              <a:t>, </a:t>
            </a:r>
            <a:r>
              <a:rPr lang="ru-RU" sz="2800" dirty="0" smtClean="0"/>
              <a:t>получившим </a:t>
            </a:r>
            <a:r>
              <a:rPr lang="ru-RU" sz="2800" dirty="0"/>
              <a:t>на ГИА-9 неудовлетворительные результаты более чем по двум учебным предметам, либо получившим повторно неудовлетворительный результат по одному из этих предметов на ГИА-9 в дополнительные сроки, будет </a:t>
            </a:r>
            <a:r>
              <a:rPr lang="ru-RU" sz="2800" dirty="0" smtClean="0"/>
              <a:t>предоставлено </a:t>
            </a:r>
            <a:r>
              <a:rPr lang="ru-RU" sz="2800" dirty="0"/>
              <a:t>право повторно сдать экзамены по соответствующим учебным предметам </a:t>
            </a:r>
            <a:r>
              <a:rPr lang="ru-RU" sz="2800" dirty="0">
                <a:solidFill>
                  <a:srgbClr val="FF0000"/>
                </a:solidFill>
              </a:rPr>
              <a:t>не ранее 1 сентября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20301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25335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Апелляции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4248472" cy="1945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980728"/>
            <a:ext cx="4176464" cy="1945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3068960"/>
            <a:ext cx="4283968" cy="1159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в течение 2 дней после дня объявления результатов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68960"/>
            <a:ext cx="3960440" cy="11605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день проведения экзамена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</a:rPr>
              <a:t>о выхода из ППЭ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454624"/>
            <a:ext cx="7308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Вопросы содержания и структуры заданий</a:t>
            </a:r>
          </a:p>
          <a:p>
            <a:r>
              <a:rPr lang="ru-RU" sz="2400" dirty="0"/>
              <a:t>Вопросы, связанные с оцениванием заданий с кратким ответом</a:t>
            </a:r>
          </a:p>
          <a:p>
            <a:r>
              <a:rPr lang="ru-RU" sz="2400" dirty="0"/>
              <a:t>Неправильное оформление экзаменационной работы</a:t>
            </a:r>
          </a:p>
          <a:p>
            <a:r>
              <a:rPr lang="ru-RU" sz="2400" dirty="0"/>
              <a:t>Нарушение участником требований порядка</a:t>
            </a:r>
          </a:p>
        </p:txBody>
      </p:sp>
      <p:sp>
        <p:nvSpPr>
          <p:cNvPr id="10" name="Умножение 9"/>
          <p:cNvSpPr/>
          <p:nvPr/>
        </p:nvSpPr>
        <p:spPr>
          <a:xfrm>
            <a:off x="171045" y="4438600"/>
            <a:ext cx="1711542" cy="18945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84360" y="115920"/>
            <a:ext cx="8079480" cy="934200"/>
          </a:xfrm>
          <a:prstGeom prst="rect">
            <a:avLst/>
          </a:prstGeom>
          <a:solidFill>
            <a:srgbClr val="E5F6D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Заполнение аттестата об основном общем образовании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0" y="914400"/>
            <a:ext cx="8963640" cy="53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 algn="just">
              <a:lnSpc>
                <a:spcPct val="100000"/>
              </a:lnSpc>
              <a:buClr>
                <a:srgbClr val="862110"/>
              </a:buClr>
              <a:buSzPct val="120000"/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Итоговые отметки за 9 класс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pc="-1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Математика: (среднее арифметическое алгебра, геометрия, вероятность и статистика) + экзамен. Среднее арифметическое по двум оценкам.</a:t>
            </a:r>
            <a:endParaRPr lang="ru-RU" sz="2400" b="1" strike="noStrike" spc="-1" dirty="0">
              <a:solidFill>
                <a:schemeClr val="accent4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862110"/>
              </a:buClr>
              <a:buSzPct val="120000"/>
              <a:buFont typeface="Arial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Итоговые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отметки за 9 класс по другим учебным предметам выставляются на основе годовой отметки выпускника за 9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класс или тот класс, в котором изучение предмета закончено (Например, «Музыка»)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209BF2-DD95-433B-89E4-BACFF891E7A2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871810" y="2997330"/>
            <a:ext cx="4235046" cy="556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835E0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(3+4)/2 в аттестат 4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20861" y="1423686"/>
            <a:ext cx="8900229" cy="4905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2"/>
              </a:rPr>
              <a:t>http://fipi.ru/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3"/>
              </a:rPr>
              <a:t>http://gia.edu.ru/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4"/>
              </a:rPr>
              <a:t>http://obrnadzor.gov.ru/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82600">
              <a:buClr>
                <a:srgbClr val="7FD13B"/>
              </a:buClr>
              <a:buSzPct val="80000"/>
              <a:buFont typeface="Wingdings 2" charset="2"/>
              <a:buChar char=""/>
            </a:pPr>
            <a:r>
              <a:rPr lang="en-US" altLang="ru-RU" sz="32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https://www.yarregion.ru/depts/dobr/default.aspx</a:t>
            </a:r>
            <a:endParaRPr lang="ru-RU" altLang="ru-RU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600"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3200" u="sng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600"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600">
              <a:buClr>
                <a:srgbClr val="7FD13B"/>
              </a:buClr>
              <a:buSzPct val="80000"/>
              <a:buFont typeface="Wingdings 2" charset="2"/>
              <a:buChar char=""/>
            </a:pPr>
            <a:r>
              <a:rPr lang="ru-RU" sz="3200" u="sng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http</a:t>
            </a:r>
            <a:r>
              <a:rPr lang="ru-RU" sz="32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://gim-kekina.edu.yar.ru   </a:t>
            </a:r>
          </a:p>
          <a:p>
            <a:pPr marL="83160">
              <a:buClr>
                <a:srgbClr val="7FD13B"/>
              </a:buClr>
              <a:buSzPct val="80000"/>
            </a:pPr>
            <a:r>
              <a:rPr lang="ru-RU" sz="3200" u="sng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r>
              <a:rPr lang="ru-RU" sz="32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Сайт </a:t>
            </a:r>
            <a:r>
              <a:rPr lang="ru-RU" sz="3200" u="sng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гимназии</a:t>
            </a:r>
          </a:p>
          <a:p>
            <a:pPr marL="83160">
              <a:buClr>
                <a:srgbClr val="7FD13B"/>
              </a:buClr>
              <a:buSzPct val="80000"/>
            </a:pPr>
            <a:endParaRPr lang="ru-RU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600">
              <a:lnSpc>
                <a:spcPct val="100000"/>
              </a:lnSpc>
              <a:buClr>
                <a:srgbClr val="7FD13B"/>
              </a:buClr>
              <a:buSzPct val="80000"/>
              <a:buFont typeface="Wingdings 2" charset="2"/>
              <a:buChar char=""/>
            </a:pPr>
            <a:endParaRPr lang="ru-RU" sz="3200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4"/>
          <p:cNvPicPr/>
          <p:nvPr/>
        </p:nvPicPr>
        <p:blipFill>
          <a:blip r:embed="rId5"/>
          <a:stretch/>
        </p:blipFill>
        <p:spPr>
          <a:xfrm>
            <a:off x="4051260" y="1185621"/>
            <a:ext cx="1761480" cy="87552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6"/>
          <p:cNvPicPr/>
          <p:nvPr/>
        </p:nvPicPr>
        <p:blipFill>
          <a:blip r:embed="rId6"/>
          <a:stretch/>
        </p:blipFill>
        <p:spPr>
          <a:xfrm>
            <a:off x="6182889" y="2636752"/>
            <a:ext cx="1537560" cy="1089720"/>
          </a:xfrm>
          <a:prstGeom prst="rect">
            <a:avLst/>
          </a:prstGeom>
          <a:ln w="9360"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395640" y="476640"/>
            <a:ext cx="81363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Информационная поддержка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Рисунок 7"/>
          <p:cNvPicPr/>
          <p:nvPr/>
        </p:nvPicPr>
        <p:blipFill>
          <a:blip r:embed="rId7"/>
          <a:stretch/>
        </p:blipFill>
        <p:spPr>
          <a:xfrm>
            <a:off x="6405030" y="1875575"/>
            <a:ext cx="1727640" cy="647280"/>
          </a:xfrm>
          <a:prstGeom prst="rect">
            <a:avLst/>
          </a:prstGeom>
          <a:ln w="936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86" y="4981189"/>
            <a:ext cx="1174718" cy="13481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00" y="4468571"/>
            <a:ext cx="4741966" cy="10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260648"/>
            <a:ext cx="9433048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0409" y="1916832"/>
            <a:ext cx="613180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8(4852) 40-08-63</a:t>
            </a:r>
          </a:p>
        </p:txBody>
      </p:sp>
    </p:spTree>
    <p:extLst>
      <p:ext uri="{BB962C8B-B14F-4D97-AF65-F5344CB8AC3E}">
        <p14:creationId xmlns:p14="http://schemas.microsoft.com/office/powerpoint/2010/main" val="16359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ctr"/>
            <a:r>
              <a:rPr lang="ru-RU" alt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4294967295"/>
          </p:nvPr>
        </p:nvSpPr>
        <p:spPr bwMode="auto">
          <a:xfrm>
            <a:off x="1025236" y="1052513"/>
            <a:ext cx="8010814" cy="56165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 ГИА допускаются обучающиеся,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(имеющие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годовые отметки по всем учебным предметам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учебного плана </a:t>
            </a:r>
          </a:p>
          <a:p>
            <a:pPr marL="0" indent="0">
              <a:buFont typeface="Arial" charset="0"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не ниже удовлетворительной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успешно прошедшие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собеседование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по русскому языку.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не позднее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мая текущего года. </a:t>
            </a:r>
          </a:p>
          <a:p>
            <a:pPr marL="0" indent="0">
              <a:buFont typeface="Arial" charset="0"/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solidFill>
            <a:srgbClr val="FAA2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495A7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Награждение выпускников за особые успехи в учении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1018572" y="1643040"/>
            <a:ext cx="7767588" cy="48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3160">
              <a:lnSpc>
                <a:spcPct val="100000"/>
              </a:lnSpc>
              <a:buClr>
                <a:srgbClr val="7FD13B"/>
              </a:buClr>
              <a:buSzPct val="80000"/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Выпускники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9-х классов,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проявившие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способности и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трудолюбие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учении получают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аттестат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отличием </a:t>
            </a:r>
          </a:p>
          <a:p>
            <a:pPr marL="83160" algn="ctr">
              <a:lnSpc>
                <a:spcPct val="100000"/>
              </a:lnSpc>
              <a:buClr>
                <a:srgbClr val="7FD13B"/>
              </a:buClr>
              <a:buSzPct val="80000"/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 в аттестате по всем предметам учебного плана оценка 5 «отлично»)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Приветствуется деловой стиль, чистота и аккуратность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744" y="1725613"/>
            <a:ext cx="7259256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b="1" dirty="0">
                <a:solidFill>
                  <a:srgbClr val="FF0000"/>
                </a:solidFill>
              </a:rPr>
              <a:t>Советы </a:t>
            </a:r>
            <a:r>
              <a:rPr lang="ru-RU" altLang="ru-RU" b="1" dirty="0" smtClean="0">
                <a:solidFill>
                  <a:srgbClr val="FF0000"/>
                </a:solidFill>
              </a:rPr>
              <a:t>родителям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56323" name="Объект 2"/>
          <p:cNvSpPr>
            <a:spLocks noGrp="1"/>
          </p:cNvSpPr>
          <p:nvPr>
            <p:ph idx="4294967295"/>
          </p:nvPr>
        </p:nvSpPr>
        <p:spPr>
          <a:xfrm>
            <a:off x="972272" y="1600200"/>
            <a:ext cx="7714527" cy="4525963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altLang="ru-RU" b="1" dirty="0" smtClean="0"/>
              <a:t>Именно Ваша поддержка нужна выпускнику, прежде всего. </a:t>
            </a:r>
          </a:p>
          <a:p>
            <a:pPr algn="just" eaLnBrk="1" hangingPunct="1"/>
            <a:r>
              <a:rPr lang="ru-RU" altLang="ru-RU" b="1" dirty="0" smtClean="0"/>
              <a:t>Зачастую родители переживают ответственные моменты в жизни своих детей гораздо острее, чем свои. Но взрослому человеку гораздо легче справиться с собственным волнением, взяв себя в руки. 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17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Советы родителям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4294967295"/>
          </p:nvPr>
        </p:nvSpPr>
        <p:spPr>
          <a:xfrm>
            <a:off x="983848" y="1600200"/>
            <a:ext cx="7702952" cy="4525963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altLang="ru-RU" sz="2400" b="1" dirty="0" smtClean="0"/>
              <a:t>В экзаменационную пору основная задача родителей – создать оптимальные комфортные условия для подготовки ребенка и не мешать ему. Поощрение, поддержка, реальная помощь, а главное – спокойствие взрослых помогают ребенку успешно справиться с собственным волнением. </a:t>
            </a:r>
          </a:p>
          <a:p>
            <a:pPr algn="just" eaLnBrk="1" hangingPunct="1"/>
            <a:r>
              <a:rPr lang="ru-RU" altLang="ru-RU" sz="2400" b="1" dirty="0" smtClean="0"/>
              <a:t>Не запугивайте ребенка, не напоминайте ему о сложности и ответственности предстоящих экзаменов. Это не повышает мотивацию, а только создает эмоциональные барьеры, которые сам ребенок преодолеть не может. 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9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Питание и режим дня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altLang="ru-RU" sz="2400" b="1" smtClean="0"/>
              <a:t>Позаботьтесь об организации режима дня и полноценного питания. Такие продукты, как рыба, творог, орехи, курага и т.д. стимулируют работу головного мозга. </a:t>
            </a:r>
          </a:p>
          <a:p>
            <a:pPr algn="just" eaLnBrk="1" hangingPunct="1"/>
            <a:r>
              <a:rPr lang="ru-RU" altLang="ru-RU" sz="2400" b="1" smtClean="0"/>
              <a:t>Не допускайте перегрузок ребенка. Через каждые 40-50 минут занятий нужно делать перерывы на 10-15 минут. </a:t>
            </a:r>
          </a:p>
          <a:p>
            <a:pPr algn="just" eaLnBrk="1" hangingPunct="1"/>
            <a:r>
              <a:rPr lang="ru-RU" altLang="ru-RU" sz="2400" b="1" smtClean="0"/>
              <a:t>Накануне экзамена ребенок должен отдохнуть и как следует выспаться. Проследите за этим. </a:t>
            </a:r>
          </a:p>
          <a:p>
            <a:pPr algn="just" eaLnBrk="1" hangingPunct="1"/>
            <a:r>
              <a:rPr lang="ru-RU" altLang="ru-RU" sz="2400" b="1" smtClean="0"/>
              <a:t>С утра перед экзаменом дайте ребенку шоколадку... разумеется, чтобы глюкоза стимулировала мозговую деятельность. </a:t>
            </a:r>
          </a:p>
          <a:p>
            <a:pPr algn="just" eaLnBrk="1" hangingPunct="1"/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2633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11280" y="333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Индивидуальная работа участника </a:t>
            </a:r>
            <a:r>
              <a:rPr lang="ru-RU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ГИА-9 </a:t>
            </a:r>
            <a:r>
              <a:rPr lang="ru-RU" sz="1800" b="0" i="1" u="sng" strike="noStrike" spc="-1" dirty="0">
                <a:solidFill>
                  <a:srgbClr val="6B6BC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 чутким руководством родителей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ru-RU" sz="32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Учиться, учиться и учиться…..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262673"/>
              </a:buClr>
              <a:buFont typeface="Symbol"/>
              <a:buChar char=""/>
            </a:pP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Самостоятельное выполнение заданий демоверсий (сайт </a:t>
            </a:r>
            <a:r>
              <a:rPr lang="ru-RU" sz="32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ФИПИ, РЕШУ ОГЭ…).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262673"/>
              </a:buClr>
              <a:buFont typeface="Symbol"/>
              <a:buChar char=""/>
            </a:pP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Посещение </a:t>
            </a:r>
            <a:r>
              <a:rPr lang="ru-RU" sz="32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предметов </a:t>
            </a: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</a:t>
            </a:r>
            <a:r>
              <a:rPr lang="ru-RU" sz="32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выбору(ВУД) по подготовке </a:t>
            </a: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 </a:t>
            </a:r>
            <a:r>
              <a:rPr lang="ru-RU" sz="32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ГИА</a:t>
            </a:r>
          </a:p>
          <a:p>
            <a:pPr marL="343080" indent="-342360">
              <a:lnSpc>
                <a:spcPct val="100000"/>
              </a:lnSpc>
              <a:buClr>
                <a:srgbClr val="262673"/>
              </a:buClr>
              <a:buFont typeface="Symbol"/>
              <a:buChar char=""/>
            </a:pPr>
            <a:r>
              <a:rPr lang="ru-RU" sz="32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Участие </a:t>
            </a:r>
            <a:r>
              <a:rPr lang="ru-RU" sz="3200" b="1" i="1" strike="noStrike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олимпиадах различного уровня.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846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11280" y="333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Работы СТАТГРАДА -2024</a:t>
            </a:r>
            <a:endParaRPr lang="ru-RU" sz="3600" b="0" i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1342662" y="1600200"/>
            <a:ext cx="7343417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2400" b="1" i="1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Литература-1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lang="ru-RU" sz="24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усский язык-5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Математика-2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Информатика-2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Химия-2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Биология-1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Физика-2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История-1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Обществознание-1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География-1</a:t>
            </a:r>
          </a:p>
          <a:p>
            <a:pPr marL="343080" indent="-342360">
              <a:lnSpc>
                <a:spcPct val="100000"/>
              </a:lnSpc>
            </a:pPr>
            <a:r>
              <a:rPr lang="ru-RU" sz="2400" b="1" i="1" spc="-1" dirty="0" smtClean="0">
                <a:solidFill>
                  <a:srgbClr val="26267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Английский язык-1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239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30681"/>
              </p:ext>
            </p:extLst>
          </p:nvPr>
        </p:nvGraphicFramePr>
        <p:xfrm>
          <a:off x="105506" y="0"/>
          <a:ext cx="9038494" cy="594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220">
                  <a:extLst>
                    <a:ext uri="{9D8B030D-6E8A-4147-A177-3AD203B41FA5}">
                      <a16:colId xmlns:a16="http://schemas.microsoft.com/office/drawing/2014/main" val="17639539"/>
                    </a:ext>
                  </a:extLst>
                </a:gridCol>
                <a:gridCol w="2529633">
                  <a:extLst>
                    <a:ext uri="{9D8B030D-6E8A-4147-A177-3AD203B41FA5}">
                      <a16:colId xmlns:a16="http://schemas.microsoft.com/office/drawing/2014/main" val="1743567048"/>
                    </a:ext>
                  </a:extLst>
                </a:gridCol>
                <a:gridCol w="497711">
                  <a:extLst>
                    <a:ext uri="{9D8B030D-6E8A-4147-A177-3AD203B41FA5}">
                      <a16:colId xmlns:a16="http://schemas.microsoft.com/office/drawing/2014/main" val="1252603666"/>
                    </a:ext>
                  </a:extLst>
                </a:gridCol>
                <a:gridCol w="497712">
                  <a:extLst>
                    <a:ext uri="{9D8B030D-6E8A-4147-A177-3AD203B41FA5}">
                      <a16:colId xmlns:a16="http://schemas.microsoft.com/office/drawing/2014/main" val="1179275584"/>
                    </a:ext>
                  </a:extLst>
                </a:gridCol>
                <a:gridCol w="591399">
                  <a:extLst>
                    <a:ext uri="{9D8B030D-6E8A-4147-A177-3AD203B41FA5}">
                      <a16:colId xmlns:a16="http://schemas.microsoft.com/office/drawing/2014/main" val="812114703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6770093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3749837522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2362896567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938282175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1997601049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2758763694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348933547"/>
                    </a:ext>
                  </a:extLst>
                </a:gridCol>
                <a:gridCol w="407220">
                  <a:extLst>
                    <a:ext uri="{9D8B030D-6E8A-4147-A177-3AD203B41FA5}">
                      <a16:colId xmlns:a16="http://schemas.microsoft.com/office/drawing/2014/main" val="1350531999"/>
                    </a:ext>
                  </a:extLst>
                </a:gridCol>
                <a:gridCol w="407220">
                  <a:extLst>
                    <a:ext uri="{9D8B030D-6E8A-4147-A177-3AD203B41FA5}">
                      <a16:colId xmlns:a16="http://schemas.microsoft.com/office/drawing/2014/main" val="4030452271"/>
                    </a:ext>
                  </a:extLst>
                </a:gridCol>
                <a:gridCol w="398366">
                  <a:extLst>
                    <a:ext uri="{9D8B030D-6E8A-4147-A177-3AD203B41FA5}">
                      <a16:colId xmlns:a16="http://schemas.microsoft.com/office/drawing/2014/main" val="2569248374"/>
                    </a:ext>
                  </a:extLst>
                </a:gridCol>
                <a:gridCol w="513451">
                  <a:extLst>
                    <a:ext uri="{9D8B030D-6E8A-4147-A177-3AD203B41FA5}">
                      <a16:colId xmlns:a16="http://schemas.microsoft.com/office/drawing/2014/main" val="395150387"/>
                    </a:ext>
                  </a:extLst>
                </a:gridCol>
              </a:tblGrid>
              <a:tr h="386893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МОУ гимназия им. А.Л.Кекина г. Ростова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89118"/>
                  </a:ext>
                </a:extLst>
              </a:tr>
              <a:tr h="406238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Предварительный выбор предметов ОГЭ </a:t>
                      </a:r>
                      <a:r>
                        <a:rPr lang="ru-RU" sz="1600" b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2023-24 </a:t>
                      </a:r>
                      <a:r>
                        <a:rPr lang="ru-RU" sz="1600" b="0" u="none" strike="noStrike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уч.год</a:t>
                      </a:r>
                      <a:r>
                        <a:rPr lang="ru-RU" sz="1600" b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октябрь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96"/>
                  </a:ext>
                </a:extLst>
              </a:tr>
              <a:tr h="5286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tabLst>
                          <a:tab pos="1885950" algn="l"/>
                        </a:tabLst>
                      </a:pPr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ФИО обучающегося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Математика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Русский язык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Обществознание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История 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Физика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Информатика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Химия 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Биология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География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Литература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иностран.язык</a:t>
                      </a:r>
                      <a:endParaRPr lang="ru-RU" sz="16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028250"/>
                  </a:ext>
                </a:extLst>
              </a:tr>
              <a:tr h="1479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английский 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немецкий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французский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73945"/>
                  </a:ext>
                </a:extLst>
              </a:tr>
              <a:tr h="51843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9а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703281"/>
                  </a:ext>
                </a:extLst>
              </a:tr>
              <a:tr h="51843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9б</a:t>
                      </a:r>
                      <a:endParaRPr lang="ru-RU" sz="16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29916"/>
                  </a:ext>
                </a:extLst>
              </a:tr>
              <a:tr h="51843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9в</a:t>
                      </a:r>
                      <a:endParaRPr lang="ru-RU" sz="16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833042"/>
                  </a:ext>
                </a:extLst>
              </a:tr>
              <a:tr h="51843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9г</a:t>
                      </a:r>
                      <a:endParaRPr lang="ru-RU" sz="16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29562"/>
                  </a:ext>
                </a:extLst>
              </a:tr>
              <a:tr h="55239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9д</a:t>
                      </a:r>
                      <a:endParaRPr lang="ru-RU" sz="16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566035"/>
                  </a:ext>
                </a:extLst>
              </a:tr>
              <a:tr h="518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ИТОГО</a:t>
                      </a:r>
                      <a:endParaRPr lang="ru-RU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1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 smtClean="0"/>
              <a:t>Система образования в России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686800" cy="4873625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Общее образование    Профессиональное</a:t>
            </a:r>
          </a:p>
          <a:p>
            <a:pPr>
              <a:buFont typeface="Georgia" panose="02040502050405020303" pitchFamily="18" charset="0"/>
              <a:buNone/>
              <a:defRPr/>
            </a:pPr>
            <a:endParaRPr lang="ru-RU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Georgia" panose="02040502050405020303" pitchFamily="18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 классов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профессиональное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ПУ, (основное)				      ПЛ</a:t>
            </a:r>
          </a:p>
          <a:p>
            <a:pPr>
              <a:buFont typeface="Georgia" panose="02040502050405020303" pitchFamily="18" charset="0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средне-специальное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					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ССУЗы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	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колледж,техникум</a:t>
            </a:r>
            <a:endParaRPr lang="ru-RU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Georgia" panose="02040502050405020303" pitchFamily="18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11 классов</a:t>
            </a:r>
          </a:p>
          <a:p>
            <a:pP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(среднее)		</a:t>
            </a:r>
            <a:r>
              <a:rPr lang="ru-RU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высшее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:ВУЗ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институт, 				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университет, академия</a:t>
            </a:r>
          </a:p>
        </p:txBody>
      </p:sp>
    </p:spTree>
    <p:extLst>
      <p:ext uri="{BB962C8B-B14F-4D97-AF65-F5344CB8AC3E}">
        <p14:creationId xmlns:p14="http://schemas.microsoft.com/office/powerpoint/2010/main" val="3200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655" y="869796"/>
            <a:ext cx="7799846" cy="2854711"/>
          </a:xfrm>
        </p:spPr>
        <p:txBody>
          <a:bodyPr rtlCol="0">
            <a:noAutofit/>
          </a:bodyPr>
          <a:lstStyle/>
          <a:p>
            <a:pPr algn="ctr" defTabSz="342937">
              <a:defRPr/>
            </a:pPr>
            <a:r>
              <a:rPr lang="ru-RU" sz="5026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в 10 классе</a:t>
            </a:r>
            <a:endParaRPr sz="5026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1" y="4616517"/>
            <a:ext cx="8045872" cy="1393990"/>
          </a:xfrm>
        </p:spPr>
        <p:txBody>
          <a:bodyPr rtlCol="0">
            <a:noAutofit/>
          </a:bodyPr>
          <a:lstStyle/>
          <a:p>
            <a:pPr algn="ctr" defTabSz="342937">
              <a:defRPr/>
            </a:pPr>
            <a:r>
              <a:rPr lang="ru-RU" sz="3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Гимназия с 2017 года получила право на индивидуальный отбор при приеме в </a:t>
            </a:r>
          </a:p>
          <a:p>
            <a:pPr algn="ctr" defTabSz="342937">
              <a:defRPr/>
            </a:pPr>
            <a:r>
              <a:rPr lang="ru-RU" sz="3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ru-RU" sz="3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3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ласс на обучение по программам ССО</a:t>
            </a:r>
            <a:endParaRPr lang="ru-RU" sz="3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655" y="1228746"/>
            <a:ext cx="7799846" cy="3226127"/>
          </a:xfrm>
        </p:spPr>
        <p:txBody>
          <a:bodyPr rtlCol="0">
            <a:noAutofit/>
          </a:bodyPr>
          <a:lstStyle/>
          <a:p>
            <a:pPr algn="ctr" defTabSz="342937">
              <a:defRPr/>
            </a:pPr>
            <a:r>
              <a:rPr lang="ru-RU" sz="5026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Обязательное устное итоговое собеседование</a:t>
            </a:r>
            <a:br>
              <a:rPr lang="ru-RU" sz="5026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026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русскому языку</a:t>
            </a:r>
            <a:endParaRPr sz="5026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1" y="4616517"/>
            <a:ext cx="8045872" cy="983335"/>
          </a:xfrm>
        </p:spPr>
        <p:txBody>
          <a:bodyPr rtlCol="0">
            <a:noAutofit/>
          </a:bodyPr>
          <a:lstStyle/>
          <a:p>
            <a:pPr algn="ctr" defTabSz="342937">
              <a:defRPr/>
            </a:pPr>
            <a:r>
              <a:rPr lang="ru-RU" sz="3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Допуск к основному государственному</a:t>
            </a:r>
            <a:r>
              <a:rPr lang="en-US" sz="3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экзамену с 2019 года</a:t>
            </a:r>
            <a:r>
              <a:rPr lang="ru-RU" sz="3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95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B02229_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414965" y="3128965"/>
            <a:ext cx="6858000" cy="60007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025912" y="607229"/>
            <a:ext cx="7794238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i="1" dirty="0">
                <a:latin typeface="Arial" panose="020B0604020202020204" pitchFamily="34" charset="0"/>
              </a:rPr>
              <a:t>Цели профильного обучения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обеспечить углубленное изучение отдельных предметов программы </a:t>
            </a:r>
            <a:r>
              <a:rPr lang="ru-RU" altLang="ru-RU" sz="2000" dirty="0" smtClean="0">
                <a:latin typeface="Arial" panose="020B0604020202020204" pitchFamily="34" charset="0"/>
              </a:rPr>
              <a:t>среднего общего </a:t>
            </a:r>
            <a:r>
              <a:rPr lang="ru-RU" altLang="ru-RU" sz="2000" dirty="0">
                <a:latin typeface="Arial" panose="020B0604020202020204" pitchFamily="34" charset="0"/>
              </a:rPr>
              <a:t>образования в соответствии с профилем классов</a:t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создать условия для существенной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</a:t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 сформировать у учащихся навыки самостоятельной и научно-исследовательской деятельности</a:t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 расширить возможность социализации учащихся</a:t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обеспечить непрерывность среднего общего и высшего образования</a:t>
            </a:r>
            <a:r>
              <a:rPr lang="ru-RU" altLang="ru-RU" sz="1800" dirty="0">
                <a:latin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</a:rPr>
            </a:b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5" y="-45122"/>
            <a:ext cx="8519148" cy="69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450592"/>
            <a:ext cx="7607448" cy="1096416"/>
          </a:xfrm>
        </p:spPr>
        <p:txBody>
          <a:bodyPr/>
          <a:lstStyle/>
          <a:p>
            <a:r>
              <a:rPr lang="ru-RU" sz="1600" dirty="0"/>
              <a:t>ФЕДЕРАЛЬНЫЙ УЧЕБНЫЙ ПЛАН</a:t>
            </a:r>
            <a:br>
              <a:rPr lang="ru-RU" sz="1600" dirty="0"/>
            </a:br>
            <a:r>
              <a:rPr lang="ru-RU" sz="1600" dirty="0"/>
              <a:t>(19 вариантов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►технологический профиль (математика (У) и физика (У))</a:t>
            </a:r>
            <a:br>
              <a:rPr lang="ru-RU" sz="1600" dirty="0"/>
            </a:br>
            <a:r>
              <a:rPr lang="ru-RU" sz="1600" dirty="0"/>
              <a:t>►технологический профиль (математика (У) и информатика (У))</a:t>
            </a:r>
            <a:br>
              <a:rPr lang="ru-RU" sz="1600" dirty="0"/>
            </a:br>
            <a:r>
              <a:rPr lang="ru-RU" sz="1600" dirty="0"/>
              <a:t>►естественно-научный профиль (химия (У) и биология (У))</a:t>
            </a:r>
            <a:br>
              <a:rPr lang="ru-RU" sz="1600" dirty="0"/>
            </a:br>
            <a:r>
              <a:rPr lang="ru-RU" sz="1600" dirty="0"/>
              <a:t>►гуманитарный профиль (обществознание (У) и литература (У))</a:t>
            </a:r>
            <a:br>
              <a:rPr lang="ru-RU" sz="1600" dirty="0"/>
            </a:br>
            <a:r>
              <a:rPr lang="ru-RU" sz="1600" dirty="0"/>
              <a:t>►гуманитарный профиль (иностранный язык (У) и литература (У))</a:t>
            </a:r>
            <a:br>
              <a:rPr lang="ru-RU" sz="1600" dirty="0"/>
            </a:br>
            <a:r>
              <a:rPr lang="ru-RU" sz="1600" dirty="0"/>
              <a:t>►гуманитарный профиль (история (У) и литература (У))</a:t>
            </a:r>
            <a:br>
              <a:rPr lang="ru-RU" sz="1600" dirty="0"/>
            </a:br>
            <a:r>
              <a:rPr lang="ru-RU" sz="1600" dirty="0"/>
              <a:t>►гуманитарный профиль (обществознание (У) и история (У))</a:t>
            </a:r>
            <a:br>
              <a:rPr lang="ru-RU" sz="1600" dirty="0"/>
            </a:br>
            <a:r>
              <a:rPr lang="ru-RU" sz="1600" dirty="0"/>
              <a:t>►гуманитарный профиль (иностранный язык (У) и история (У))</a:t>
            </a:r>
            <a:br>
              <a:rPr lang="ru-RU" sz="1600" dirty="0"/>
            </a:br>
            <a:r>
              <a:rPr lang="ru-RU" sz="1600" dirty="0"/>
              <a:t>►гуманитарный профиль (обществознание (У) и иностранный язык (У))</a:t>
            </a:r>
            <a:br>
              <a:rPr lang="ru-RU" sz="1600" dirty="0"/>
            </a:br>
            <a:r>
              <a:rPr lang="ru-RU" sz="1600" dirty="0" smtClean="0"/>
              <a:t>►</a:t>
            </a:r>
            <a:r>
              <a:rPr lang="ru-RU" sz="1600" dirty="0"/>
              <a:t>социально-экономический профиль (математика (У) и обществознание (У))</a:t>
            </a:r>
            <a:br>
              <a:rPr lang="ru-RU" sz="1600" dirty="0"/>
            </a:br>
            <a:r>
              <a:rPr lang="ru-RU" sz="1600" dirty="0"/>
              <a:t>►</a:t>
            </a:r>
            <a:r>
              <a:rPr lang="ru-RU" sz="1600" dirty="0" smtClean="0"/>
              <a:t>социально-экономический профиль (математика </a:t>
            </a:r>
            <a:r>
              <a:rPr lang="ru-RU" sz="1600" dirty="0"/>
              <a:t>(У), география (У),</a:t>
            </a:r>
            <a:br>
              <a:rPr lang="ru-RU" sz="1600" dirty="0"/>
            </a:br>
            <a:r>
              <a:rPr lang="ru-RU" sz="1600" dirty="0"/>
              <a:t>обществознание (У))</a:t>
            </a:r>
            <a:br>
              <a:rPr lang="ru-RU" sz="1600" dirty="0"/>
            </a:br>
            <a:r>
              <a:rPr lang="ru-RU" sz="1600" dirty="0"/>
              <a:t>►социально-экономический профиль (география (У) и обществознание (У))</a:t>
            </a:r>
            <a:br>
              <a:rPr lang="ru-RU" sz="1600" dirty="0"/>
            </a:br>
            <a:r>
              <a:rPr lang="ru-RU" sz="1600" dirty="0"/>
              <a:t>►универсальный профиль (2 учебных предмета (У) определяет ОО)</a:t>
            </a:r>
            <a:br>
              <a:rPr lang="ru-RU" sz="1600" dirty="0"/>
            </a:br>
            <a:r>
              <a:rPr lang="ru-RU" sz="1600" dirty="0"/>
              <a:t>►</a:t>
            </a:r>
            <a:r>
              <a:rPr lang="ru-RU" sz="1600" dirty="0" err="1" smtClean="0"/>
              <a:t>технологическийпрофильс</a:t>
            </a:r>
            <a:r>
              <a:rPr lang="ru-RU" sz="1600" dirty="0" smtClean="0"/>
              <a:t> </a:t>
            </a:r>
            <a:r>
              <a:rPr lang="ru-RU" sz="1600" dirty="0"/>
              <a:t>изучением </a:t>
            </a:r>
            <a:r>
              <a:rPr lang="ru-RU" sz="1600" dirty="0" err="1" smtClean="0"/>
              <a:t>родногоязыка</a:t>
            </a:r>
            <a:r>
              <a:rPr lang="ru-RU" sz="1600" dirty="0" smtClean="0"/>
              <a:t>/</a:t>
            </a:r>
            <a:r>
              <a:rPr lang="ru-RU" sz="1600" dirty="0" err="1" smtClean="0"/>
              <a:t>роднойлитературы</a:t>
            </a:r>
            <a:r>
              <a:rPr lang="ru-RU" sz="1600" dirty="0" smtClean="0"/>
              <a:t> </a:t>
            </a:r>
            <a:r>
              <a:rPr lang="ru-RU" sz="1600" dirty="0"/>
              <a:t>(математика (У) и физика (У))</a:t>
            </a:r>
            <a:br>
              <a:rPr lang="ru-RU" sz="1600" dirty="0"/>
            </a:br>
            <a:r>
              <a:rPr lang="ru-RU" sz="1600" dirty="0"/>
              <a:t>►</a:t>
            </a:r>
            <a:r>
              <a:rPr lang="ru-RU" sz="1600" dirty="0" err="1" smtClean="0"/>
              <a:t>технологическийпрофильс</a:t>
            </a:r>
            <a:r>
              <a:rPr lang="ru-RU" sz="1600" dirty="0" smtClean="0"/>
              <a:t> </a:t>
            </a:r>
            <a:r>
              <a:rPr lang="ru-RU" sz="1600" dirty="0"/>
              <a:t>изучением </a:t>
            </a:r>
            <a:r>
              <a:rPr lang="ru-RU" sz="1600" dirty="0" err="1" smtClean="0"/>
              <a:t>родногоязыка</a:t>
            </a:r>
            <a:r>
              <a:rPr lang="ru-RU" sz="1600" dirty="0" smtClean="0"/>
              <a:t>/</a:t>
            </a:r>
            <a:r>
              <a:rPr lang="ru-RU" sz="1600" dirty="0" err="1" smtClean="0"/>
              <a:t>роднойлитературы</a:t>
            </a:r>
            <a:r>
              <a:rPr lang="ru-RU" sz="1600" dirty="0" smtClean="0"/>
              <a:t>(математика </a:t>
            </a:r>
            <a:r>
              <a:rPr lang="ru-RU" sz="1600" dirty="0"/>
              <a:t>(У) и информатика (У))</a:t>
            </a:r>
            <a:br>
              <a:rPr lang="ru-RU" sz="1600" dirty="0"/>
            </a:br>
            <a:r>
              <a:rPr lang="ru-RU" sz="1600" dirty="0"/>
              <a:t>►естественно-научный профиль с изучением родного языка/родной </a:t>
            </a:r>
            <a:r>
              <a:rPr lang="ru-RU" sz="1600" dirty="0" smtClean="0"/>
              <a:t>литературы(химия </a:t>
            </a:r>
            <a:r>
              <a:rPr lang="ru-RU" sz="1600" dirty="0"/>
              <a:t>(У) и биология (У))</a:t>
            </a:r>
            <a:br>
              <a:rPr lang="ru-RU" sz="1600" dirty="0"/>
            </a:br>
            <a:r>
              <a:rPr lang="ru-RU" sz="1600" dirty="0"/>
              <a:t>►социально-экономический профиль с изучением родного языка/родной </a:t>
            </a:r>
            <a:r>
              <a:rPr lang="ru-RU" sz="1600" dirty="0" smtClean="0"/>
              <a:t>литературы(математика </a:t>
            </a:r>
            <a:r>
              <a:rPr lang="ru-RU" sz="1600" dirty="0"/>
              <a:t>(У) и обществознание (У))</a:t>
            </a:r>
            <a:br>
              <a:rPr lang="ru-RU" sz="1600" dirty="0"/>
            </a:br>
            <a:r>
              <a:rPr lang="ru-RU" sz="1600" dirty="0"/>
              <a:t>►гуманитарный профиль с изучением родного языка/родной</a:t>
            </a:r>
            <a:br>
              <a:rPr lang="ru-RU" sz="1600" dirty="0"/>
            </a:br>
            <a:r>
              <a:rPr lang="ru-RU" sz="1600" dirty="0"/>
              <a:t>литературы (обществознание (У) и литература (У))</a:t>
            </a:r>
            <a:br>
              <a:rPr lang="ru-RU" sz="1600" dirty="0"/>
            </a:br>
            <a:r>
              <a:rPr lang="ru-RU" sz="1600" dirty="0"/>
              <a:t>►универсальный профиль с изучением родного языка/родной литературы (2 </a:t>
            </a:r>
            <a:r>
              <a:rPr lang="ru-RU" sz="1600" dirty="0" err="1" smtClean="0"/>
              <a:t>учебныхпредмета</a:t>
            </a:r>
            <a:r>
              <a:rPr lang="ru-RU" sz="1600" dirty="0" smtClean="0"/>
              <a:t> </a:t>
            </a:r>
            <a:r>
              <a:rPr lang="ru-RU" sz="1600" dirty="0"/>
              <a:t>(У) определяет ОО</a:t>
            </a:r>
            <a:r>
              <a:rPr lang="ru-RU" sz="1600" dirty="0" smtClean="0"/>
              <a:t>)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У </a:t>
            </a:r>
            <a:r>
              <a:rPr lang="ru-RU" sz="1600" dirty="0"/>
              <a:t>- углубленно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27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3421" r="428" b="4504"/>
          <a:stretch/>
        </p:blipFill>
        <p:spPr bwMode="auto">
          <a:xfrm>
            <a:off x="312517" y="416689"/>
            <a:ext cx="8542116" cy="6065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4846" r="2030" b="15621"/>
          <a:stretch/>
        </p:blipFill>
        <p:spPr bwMode="auto">
          <a:xfrm>
            <a:off x="208344" y="324091"/>
            <a:ext cx="8646289" cy="6180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7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Выбор профиля обучения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4520"/>
            <a:ext cx="8229240" cy="3500880"/>
          </a:xfrm>
        </p:spPr>
        <p:txBody>
          <a:bodyPr/>
          <a:lstStyle/>
          <a:p>
            <a:pPr lvl="2"/>
            <a:r>
              <a:rPr lang="ru-RU" altLang="ru-RU" sz="3200" dirty="0" smtClean="0"/>
              <a:t>ВУЗ</a:t>
            </a:r>
            <a:endParaRPr lang="ru-RU" altLang="ru-RU" sz="3200" dirty="0"/>
          </a:p>
          <a:p>
            <a:pPr lvl="2"/>
            <a:r>
              <a:rPr lang="ru-RU" altLang="ru-RU" sz="3200" dirty="0"/>
              <a:t>Факультет</a:t>
            </a:r>
          </a:p>
          <a:p>
            <a:pPr lvl="2"/>
            <a:r>
              <a:rPr lang="ru-RU" altLang="ru-RU" sz="3200" dirty="0"/>
              <a:t>Специальность</a:t>
            </a:r>
          </a:p>
          <a:p>
            <a:pPr lvl="2"/>
            <a:r>
              <a:rPr lang="ru-RU" altLang="ru-RU" sz="3200" dirty="0"/>
              <a:t>Испытания (ЕГЭ)</a:t>
            </a:r>
          </a:p>
          <a:p>
            <a:pPr lvl="2"/>
            <a:r>
              <a:rPr lang="ru-RU" altLang="ru-RU" sz="3200" dirty="0"/>
              <a:t>Другие специальности с подобными</a:t>
            </a:r>
          </a:p>
          <a:p>
            <a:pPr marL="0" indent="0">
              <a:buNone/>
            </a:pPr>
            <a:r>
              <a:rPr lang="ru-RU" altLang="ru-RU" sz="3200" dirty="0"/>
              <a:t> 	</a:t>
            </a:r>
            <a:r>
              <a:rPr lang="ru-RU" altLang="ru-RU" sz="3200" dirty="0" smtClean="0"/>
              <a:t>  испытаниями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3733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928688"/>
          </a:xfrm>
        </p:spPr>
        <p:txBody>
          <a:bodyPr/>
          <a:lstStyle/>
          <a:p>
            <a:pPr algn="ctr"/>
            <a:r>
              <a:rPr lang="ru-RU" altLang="ru-RU" sz="3600" b="1" smtClean="0"/>
              <a:t>Пример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71625"/>
            <a:ext cx="8229600" cy="5002213"/>
          </a:xfrm>
        </p:spPr>
        <p:txBody>
          <a:bodyPr/>
          <a:lstStyle/>
          <a:p>
            <a:r>
              <a:rPr lang="ru-RU" altLang="ru-RU" smtClean="0"/>
              <a:t>Вуз - ЯрГУ им. П.Г.Демидова</a:t>
            </a:r>
          </a:p>
          <a:p>
            <a:r>
              <a:rPr lang="ru-RU" altLang="ru-RU" smtClean="0"/>
              <a:t>Факультет -  математический</a:t>
            </a:r>
          </a:p>
          <a:p>
            <a:r>
              <a:rPr lang="ru-RU" altLang="ru-RU" smtClean="0"/>
              <a:t>Специальность – компьютерная безопасность</a:t>
            </a:r>
          </a:p>
          <a:p>
            <a:r>
              <a:rPr lang="ru-RU" altLang="ru-RU" smtClean="0"/>
              <a:t>Испытания (ЕГЭ) – русский язык, математика, информатика</a:t>
            </a:r>
          </a:p>
          <a:p>
            <a:r>
              <a:rPr lang="ru-RU" altLang="ru-RU" smtClean="0"/>
              <a:t>Специальности с подобными испытаниями – математика и компьютерные науки, прикладная математика и информатика, фундаментальная математика и информационные технологии, прикладная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8324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Профильные классы 2023-2024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9088" y="1080654"/>
            <a:ext cx="8505825" cy="537253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(инженерный)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математика </a:t>
            </a:r>
          </a:p>
          <a:p>
            <a:pPr lvl="1"/>
            <a:r>
              <a:rPr lang="ru-RU" sz="3200" dirty="0" smtClean="0"/>
              <a:t>Результаты ГИА: математика и </a:t>
            </a:r>
            <a:r>
              <a:rPr lang="ru-RU" sz="3200" b="1" dirty="0" smtClean="0">
                <a:solidFill>
                  <a:srgbClr val="C00000"/>
                </a:solidFill>
              </a:rPr>
              <a:t>физика</a:t>
            </a:r>
            <a:endParaRPr lang="ru-RU" sz="3200" dirty="0"/>
          </a:p>
          <a:p>
            <a:pPr marL="457200" lvl="1" indent="0" algn="ctr">
              <a:buNone/>
            </a:pPr>
            <a:r>
              <a:rPr lang="ru-RU" sz="3200" dirty="0"/>
              <a:t>+</a:t>
            </a:r>
          </a:p>
          <a:p>
            <a:pPr lvl="1"/>
            <a:r>
              <a:rPr lang="ru-RU" sz="3200" dirty="0" smtClean="0"/>
              <a:t>Итоговые </a:t>
            </a:r>
            <a:r>
              <a:rPr lang="ru-RU" sz="3200" dirty="0"/>
              <a:t>отметки </a:t>
            </a:r>
            <a:r>
              <a:rPr lang="ru-RU" sz="3200" dirty="0" smtClean="0"/>
              <a:t>из аттестата по математике, физике</a:t>
            </a:r>
            <a:endParaRPr lang="ru-RU" sz="3200" dirty="0"/>
          </a:p>
          <a:p>
            <a:pPr marL="457200" lvl="1" indent="0">
              <a:buNone/>
            </a:pPr>
            <a:r>
              <a:rPr lang="ru-RU" sz="3200" dirty="0"/>
              <a:t>Все баллы приводятся к единой шкале с учетом коэффициента по каждому предмету(ежегодно устанавливается ДО ЯО)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Профильные классы 2023-2024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9088" y="1080654"/>
            <a:ext cx="8505825" cy="537253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(информационный)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Информатика, математика </a:t>
            </a:r>
          </a:p>
          <a:p>
            <a:pPr lvl="1"/>
            <a:r>
              <a:rPr lang="ru-RU" sz="3200" dirty="0" smtClean="0"/>
              <a:t>Результаты ГИА: математика и </a:t>
            </a:r>
            <a:r>
              <a:rPr lang="ru-RU" sz="3200" dirty="0" smtClean="0">
                <a:solidFill>
                  <a:srgbClr val="FF0000"/>
                </a:solidFill>
              </a:rPr>
              <a:t>информатика</a:t>
            </a:r>
            <a:endParaRPr lang="ru-RU" sz="3200" dirty="0"/>
          </a:p>
          <a:p>
            <a:pPr marL="457200" lvl="1" indent="0" algn="ctr">
              <a:buNone/>
            </a:pPr>
            <a:r>
              <a:rPr lang="ru-RU" sz="3200" dirty="0"/>
              <a:t>+</a:t>
            </a:r>
          </a:p>
          <a:p>
            <a:pPr lvl="1"/>
            <a:r>
              <a:rPr lang="ru-RU" sz="3200" dirty="0" smtClean="0"/>
              <a:t>Итоговые </a:t>
            </a:r>
            <a:r>
              <a:rPr lang="ru-RU" sz="3200" dirty="0"/>
              <a:t>отметки </a:t>
            </a:r>
            <a:r>
              <a:rPr lang="ru-RU" sz="3200" dirty="0" smtClean="0"/>
              <a:t>из аттестата по математике, информатике</a:t>
            </a:r>
          </a:p>
          <a:p>
            <a:pPr lvl="1"/>
            <a:r>
              <a:rPr lang="ru-RU" sz="3200" dirty="0" smtClean="0"/>
              <a:t>Все </a:t>
            </a:r>
            <a:r>
              <a:rPr lang="ru-RU" sz="3200" dirty="0"/>
              <a:t>баллы приводятся к единой шкале с учетом коэффициента по каждому предмету(ежегодно устанавливается ДО ЯО)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961564"/>
            <a:ext cx="842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Сроки итогового собеседования по русскому языку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5796" y="162880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14 февраля 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86" y="2636912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13 марта 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3695" y="2597435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15 апреля 2024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4318" y="4005064"/>
            <a:ext cx="7618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Заявление в образовательную организацию </a:t>
            </a:r>
            <a:r>
              <a:rPr lang="ru-RU" sz="2800" b="1" u="sng" dirty="0" smtClean="0">
                <a:solidFill>
                  <a:srgbClr val="0070C0"/>
                </a:solidFill>
              </a:rPr>
              <a:t>не позднее, чем за две недели до начала проведения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Профильные классы 2023-2024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9088" y="1080654"/>
            <a:ext cx="8505825" cy="537253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биология</a:t>
            </a:r>
          </a:p>
          <a:p>
            <a:pPr>
              <a:defRPr/>
            </a:pPr>
            <a:r>
              <a:rPr lang="ru-RU" sz="3200" dirty="0" smtClean="0"/>
              <a:t>Результаты ГИА: математика и </a:t>
            </a:r>
            <a:r>
              <a:rPr lang="ru-RU" sz="3200" b="1" dirty="0" smtClean="0">
                <a:solidFill>
                  <a:srgbClr val="C00000"/>
                </a:solidFill>
              </a:rPr>
              <a:t>химия</a:t>
            </a:r>
            <a:endParaRPr lang="ru-RU" sz="3200" dirty="0"/>
          </a:p>
          <a:p>
            <a:pPr marL="457200" lvl="1" indent="0" algn="ctr">
              <a:buNone/>
            </a:pPr>
            <a:r>
              <a:rPr lang="ru-RU" sz="3200" dirty="0"/>
              <a:t>+</a:t>
            </a:r>
          </a:p>
          <a:p>
            <a:pPr lvl="1"/>
            <a:r>
              <a:rPr lang="ru-RU" sz="3200" dirty="0" smtClean="0"/>
              <a:t>Итоговые </a:t>
            </a:r>
            <a:r>
              <a:rPr lang="ru-RU" sz="3200" dirty="0"/>
              <a:t>отметки </a:t>
            </a:r>
            <a:r>
              <a:rPr lang="ru-RU" sz="3200" dirty="0" smtClean="0"/>
              <a:t>из аттестата по математике, химии, биологии</a:t>
            </a:r>
          </a:p>
          <a:p>
            <a:pPr marL="457200" lvl="1" indent="0">
              <a:buNone/>
            </a:pPr>
            <a:r>
              <a:rPr lang="ru-RU" sz="3200" dirty="0" smtClean="0"/>
              <a:t>Все </a:t>
            </a:r>
            <a:r>
              <a:rPr lang="ru-RU" sz="3200" dirty="0"/>
              <a:t>баллы приводятся к единой шкале с учетом коэффициента по каждому предмету(ежегодно устанавливается </a:t>
            </a:r>
            <a:r>
              <a:rPr lang="ru-RU" sz="3200" dirty="0" smtClean="0"/>
              <a:t>МО </a:t>
            </a:r>
            <a:r>
              <a:rPr lang="ru-RU" sz="3200" dirty="0"/>
              <a:t>ЯО)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Профильные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9088" y="1080654"/>
            <a:ext cx="8963808" cy="537253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/>
              <a:t>Результаты ГИА: русский язык и </a:t>
            </a:r>
            <a:r>
              <a:rPr lang="ru-RU" sz="3200" dirty="0" smtClean="0">
                <a:solidFill>
                  <a:srgbClr val="FF0000"/>
                </a:solidFill>
              </a:rPr>
              <a:t>обществознание</a:t>
            </a:r>
            <a:endParaRPr lang="ru-RU" sz="3200" dirty="0"/>
          </a:p>
          <a:p>
            <a:pPr marL="457200" lvl="1" indent="0" algn="ctr">
              <a:buNone/>
            </a:pPr>
            <a:r>
              <a:rPr lang="ru-RU" sz="3200" dirty="0" smtClean="0"/>
              <a:t>+</a:t>
            </a:r>
          </a:p>
          <a:p>
            <a:pPr lvl="1"/>
            <a:r>
              <a:rPr lang="ru-RU" sz="3200" dirty="0" smtClean="0"/>
              <a:t>Итоговые отметки из аттестата по русскому языку, истории  и обществознанию</a:t>
            </a:r>
          </a:p>
          <a:p>
            <a:pPr lvl="1"/>
            <a:r>
              <a:rPr lang="ru-RU" sz="3200" dirty="0" smtClean="0"/>
              <a:t> Все </a:t>
            </a:r>
            <a:r>
              <a:rPr lang="ru-RU" sz="3200" dirty="0"/>
              <a:t>баллы приводятся к единой шкале с учетом коэффициента по каждому предмету(ежегодно устанавливается ДО ЯО)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Универсальный профиль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634430" cy="5330952"/>
          </a:xfrm>
        </p:spPr>
        <p:txBody>
          <a:bodyPr>
            <a:noAutofit/>
          </a:bodyPr>
          <a:lstStyle/>
          <a:p>
            <a:pPr lvl="1"/>
            <a:r>
              <a:rPr lang="ru-RU" sz="3200" dirty="0" smtClean="0">
                <a:solidFill>
                  <a:schemeClr val="tx1"/>
                </a:solidFill>
              </a:rPr>
              <a:t>результаты обязательных экзаменов ГИА по русскому языку и математике;</a:t>
            </a:r>
          </a:p>
          <a:p>
            <a:pPr marL="457200" lvl="1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+</a:t>
            </a:r>
          </a:p>
          <a:p>
            <a:pPr lvl="1"/>
            <a:r>
              <a:rPr lang="ru-RU" sz="3200" dirty="0" smtClean="0"/>
              <a:t>Средний балл аттестата</a:t>
            </a:r>
          </a:p>
          <a:p>
            <a:pPr marL="457200" lvl="1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Все баллы приводятся к единой шкале с учетом коэффициента по каждому предмету(ежегодно устанавливается ДО ЯО)</a:t>
            </a:r>
          </a:p>
        </p:txBody>
      </p:sp>
    </p:spTree>
    <p:extLst>
      <p:ext uri="{BB962C8B-B14F-4D97-AF65-F5344CB8AC3E}">
        <p14:creationId xmlns:p14="http://schemas.microsoft.com/office/powerpoint/2010/main" val="28703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Универсальный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505825" cy="537253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2 предмета на профильном уровне</a:t>
            </a:r>
          </a:p>
          <a:p>
            <a:pPr marL="0" indent="0" algn="ctr">
              <a:buNone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ПРИМЕРЫ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чебных планов</a:t>
            </a:r>
          </a:p>
          <a:p>
            <a:pPr marL="0" indent="0" algn="ctr"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АНКЕТА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15482" y="267630"/>
            <a:ext cx="7817005" cy="60774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2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50" dirty="0"/>
          </a:p>
          <a:p>
            <a:pPr marL="0" indent="0">
              <a:buNone/>
            </a:pPr>
            <a:r>
              <a:rPr lang="ru-RU" dirty="0"/>
              <a:t>Общее время ответа одного экзаменуемого (включая время на подготовку) – </a:t>
            </a:r>
            <a:r>
              <a:rPr lang="ru-RU" b="1" dirty="0"/>
              <a:t>15 минут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sz="2600" dirty="0"/>
              <a:t>Для участников итогового собеседования с ограниченными возможностями здоровья, детей-инвалидов </a:t>
            </a:r>
            <a:r>
              <a:rPr lang="ru-RU" sz="2600" dirty="0" smtClean="0"/>
              <a:t>и инвалидов продолжительность </a:t>
            </a:r>
            <a:r>
              <a:rPr lang="ru-RU" sz="2600" dirty="0"/>
              <a:t>процедуры может быть </a:t>
            </a:r>
            <a:r>
              <a:rPr lang="ru-RU" sz="2600" b="1" dirty="0"/>
              <a:t>увеличена на 30 минут</a:t>
            </a:r>
          </a:p>
          <a:p>
            <a:pPr marL="0" indent="0">
              <a:buNone/>
            </a:pPr>
            <a:r>
              <a:rPr lang="ru-RU" dirty="0"/>
              <a:t>Каждое последующее задание выдаётся после окончания выполнения предыдущего задания.</a:t>
            </a:r>
          </a:p>
          <a:p>
            <a:pPr marL="0" indent="0">
              <a:buNone/>
            </a:pPr>
            <a:r>
              <a:rPr lang="ru-RU" dirty="0"/>
              <a:t> В процессе проведения собеседования будет вестись </a:t>
            </a:r>
            <a:r>
              <a:rPr lang="ru-RU" b="1" dirty="0"/>
              <a:t>аудиозапись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Итоговое собеседование выпускники 9 классов будут проходить </a:t>
            </a:r>
            <a:r>
              <a:rPr lang="ru-RU" b="1" dirty="0"/>
              <a:t>в своих школах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Оцениваться </a:t>
            </a:r>
            <a:r>
              <a:rPr lang="ru-RU" dirty="0"/>
              <a:t>оно будет </a:t>
            </a:r>
            <a:r>
              <a:rPr lang="ru-RU" b="1" dirty="0"/>
              <a:t>по системе «зачет»/«незачет»</a:t>
            </a:r>
            <a:r>
              <a:rPr lang="ru-RU" dirty="0"/>
              <a:t>.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Общее количество баллов за всю работу </a:t>
            </a:r>
            <a:r>
              <a:rPr lang="ru-RU" b="1" dirty="0"/>
              <a:t>– </a:t>
            </a:r>
            <a:r>
              <a:rPr lang="ru-RU" b="1" dirty="0" smtClean="0"/>
              <a:t>20 </a:t>
            </a:r>
            <a:r>
              <a:rPr lang="ru-RU" b="1" dirty="0"/>
              <a:t>баллов.</a:t>
            </a:r>
          </a:p>
          <a:p>
            <a:pPr marL="0" indent="0">
              <a:buNone/>
            </a:pPr>
            <a:r>
              <a:rPr lang="ru-RU" dirty="0"/>
              <a:t>Экзаменуемый получает зачет в случае, если за выполнение работы он набрал </a:t>
            </a:r>
            <a:r>
              <a:rPr lang="ru-RU" b="1" dirty="0"/>
              <a:t>10 и более баллов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Для участников </a:t>
            </a:r>
            <a:r>
              <a:rPr lang="ru-RU" dirty="0"/>
              <a:t>итогового собеседования с ограниченными возможностями здоровья, детей-инвалидов и инвалидов </a:t>
            </a:r>
            <a:r>
              <a:rPr lang="ru-RU" dirty="0" smtClean="0"/>
              <a:t>определено  минимальное количество баллов для получения  оценки «зачет» – </a:t>
            </a:r>
            <a:r>
              <a:rPr lang="ru-RU" b="1" dirty="0" smtClean="0"/>
              <a:t>5-10 баллов (ЗПР-5 баллов, ОДА- 10 баллов)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5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8405"/>
              </p:ext>
            </p:extLst>
          </p:nvPr>
        </p:nvGraphicFramePr>
        <p:xfrm>
          <a:off x="506718" y="926665"/>
          <a:ext cx="8202572" cy="236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Чтение текста 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вслух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(180 СЛОВ)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Пересказ </a:t>
                      </a:r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текста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Монолог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Диалог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3789040"/>
            <a:ext cx="820891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15 минут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+ </a:t>
            </a:r>
            <a:r>
              <a:rPr lang="ru-RU" sz="3200" b="1" dirty="0">
                <a:solidFill>
                  <a:srgbClr val="C00000"/>
                </a:solidFill>
              </a:rPr>
              <a:t>30 минут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>
                <a:solidFill>
                  <a:prstClr val="black"/>
                </a:solidFill>
              </a:rPr>
              <a:t>для лиц с ОВЗ, детей-инвалидов и инвалидов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47964" y="-639452"/>
            <a:ext cx="648072" cy="8208912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7544" y="5868561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417" y="594056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«НЕЗАЧЕТ»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191712" y="2832688"/>
            <a:ext cx="832585" cy="5400599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gia-klass</Template>
  <TotalTime>1655</TotalTime>
  <Words>2191</Words>
  <Application>Microsoft Office PowerPoint</Application>
  <PresentationFormat>Экран (4:3)</PresentationFormat>
  <Paragraphs>601</Paragraphs>
  <Slides>73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73</vt:i4>
      </vt:variant>
    </vt:vector>
  </HeadingPairs>
  <TitlesOfParts>
    <vt:vector size="89" baseType="lpstr">
      <vt:lpstr>Aparajita</vt:lpstr>
      <vt:lpstr>Arial</vt:lpstr>
      <vt:lpstr>Calibri</vt:lpstr>
      <vt:lpstr>Century Gothic</vt:lpstr>
      <vt:lpstr>DejaVu Sans</vt:lpstr>
      <vt:lpstr>Franklin Gothic Demi</vt:lpstr>
      <vt:lpstr>Georgia</vt:lpstr>
      <vt:lpstr>Gill Sans MT</vt:lpstr>
      <vt:lpstr>Symbol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Презентация PowerPoint</vt:lpstr>
      <vt:lpstr>Презентация PowerPoint</vt:lpstr>
      <vt:lpstr>Основные нормативно- правовые документы</vt:lpstr>
      <vt:lpstr>Презентация PowerPoint</vt:lpstr>
      <vt:lpstr>ДОПУСК К ГИА</vt:lpstr>
      <vt:lpstr>Обязательное устное итоговое собеседование по русскому языку</vt:lpstr>
      <vt:lpstr>Презентация PowerPoint</vt:lpstr>
      <vt:lpstr>Презентация PowerPoint</vt:lpstr>
      <vt:lpstr>Презентация PowerPoint</vt:lpstr>
      <vt:lpstr>Общий балл  за выполнение заданий 1 и 2</vt:lpstr>
      <vt:lpstr>Общий балл  за выполнение заданий 3 и 4</vt:lpstr>
      <vt:lpstr>Что  обязательно надо  помнить ученику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проведения государственной итоговой аттестации</vt:lpstr>
      <vt:lpstr>Презентация PowerPoint</vt:lpstr>
      <vt:lpstr>Основной период (проект)</vt:lpstr>
      <vt:lpstr>Презентация PowerPoint</vt:lpstr>
      <vt:lpstr>Резервные сроки основного периода</vt:lpstr>
      <vt:lpstr>Дополнительные сроки (сентябрьский период)</vt:lpstr>
      <vt:lpstr>Процедура проведения ГИА-9 </vt:lpstr>
      <vt:lpstr>Презентация PowerPoint</vt:lpstr>
      <vt:lpstr>ДЛЯ ПРОХОЖДЕНИЯ В ППЭ УЧАЩИЕСЯ ДОЛЖНЫ ИМЕТЬ: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экзаменационных работ участников государственной итоговой аттестации и их оценивание</vt:lpstr>
      <vt:lpstr>Презентация PowerPoint</vt:lpstr>
      <vt:lpstr>Презентация PowerPoint</vt:lpstr>
      <vt:lpstr>  А если не сдал?</vt:lpstr>
      <vt:lpstr>А если не сдал?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Приветствуется деловой стиль, чистота и аккуратность</vt:lpstr>
      <vt:lpstr> Советы родителям </vt:lpstr>
      <vt:lpstr>Советы родителям</vt:lpstr>
      <vt:lpstr>Питание и режим дня</vt:lpstr>
      <vt:lpstr>Презентация PowerPoint</vt:lpstr>
      <vt:lpstr>Презентация PowerPoint</vt:lpstr>
      <vt:lpstr>Презентация PowerPoint</vt:lpstr>
      <vt:lpstr>Система образования в России </vt:lpstr>
      <vt:lpstr>Обучение в 10 классе</vt:lpstr>
      <vt:lpstr>Презентация PowerPoint</vt:lpstr>
      <vt:lpstr>Презентация PowerPoint</vt:lpstr>
      <vt:lpstr>ФЕДЕРАЛЬНЫЙ УЧЕБНЫЙ ПЛАН (19 вариантов)  ►технологический профиль (математика (У) и физика (У)) ►технологический профиль (математика (У) и информатика (У)) ►естественно-научный профиль (химия (У) и биология (У)) ►гуманитарный профиль (обществознание (У) и литература (У)) ►гуманитарный профиль (иностранный язык (У) и литература (У)) ►гуманитарный профиль (история (У) и литература (У)) ►гуманитарный профиль (обществознание (У) и история (У)) ►гуманитарный профиль (иностранный язык (У) и история (У)) ►гуманитарный профиль (обществознание (У) и иностранный язык (У)) ►социально-экономический профиль (математика (У) и обществознание (У)) ►социально-экономический профиль (математика (У), география (У), обществознание (У)) ►социально-экономический профиль (география (У) и обществознание (У)) ►универсальный профиль (2 учебных предмета (У) определяет ОО) ►технологическийпрофильс изучением родногоязыка/роднойлитературы (математика (У) и физика (У)) ►технологическийпрофильс изучением родногоязыка/роднойлитературы(математика (У) и информатика (У)) ►естественно-научный профиль с изучением родного языка/родной литературы(химия (У) и биология (У)) ►социально-экономический профиль с изучением родного языка/родной литературы(математика (У) и обществознание (У)) ►гуманитарный профиль с изучением родного языка/родной литературы (обществознание (У) и литература (У)) ►универсальный профиль с изучением родного языка/родной литературы (2 учебныхпредмета (У) определяет ОО)   У - углубленно </vt:lpstr>
      <vt:lpstr>Презентация PowerPoint</vt:lpstr>
      <vt:lpstr>Презентация PowerPoint</vt:lpstr>
      <vt:lpstr>Презентация PowerPoint</vt:lpstr>
      <vt:lpstr>Выбор профиля обучения</vt:lpstr>
      <vt:lpstr>Пример</vt:lpstr>
      <vt:lpstr>Профильные классы 2023-2024 учебного года</vt:lpstr>
      <vt:lpstr>Профильные классы 2023-2024 учебного года</vt:lpstr>
      <vt:lpstr>Профильные классы 2023-2024 учебного года</vt:lpstr>
      <vt:lpstr>Профильные классы</vt:lpstr>
      <vt:lpstr>Универсальный профиль </vt:lpstr>
      <vt:lpstr>Универсальный профиль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государственной итоговой аттестации выпускников 9 классов в 2015-16 учебном году</dc:title>
  <dc:subject/>
  <dc:creator>XTreme.ws</dc:creator>
  <dc:description/>
  <cp:lastModifiedBy>Трифонова Елена Вячеславовна</cp:lastModifiedBy>
  <cp:revision>149</cp:revision>
  <cp:lastPrinted>2013-12-02T06:33:48Z</cp:lastPrinted>
  <dcterms:created xsi:type="dcterms:W3CDTF">2015-12-07T21:47:42Z</dcterms:created>
  <dcterms:modified xsi:type="dcterms:W3CDTF">2023-12-19T08:35:21Z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XTreme.ws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56</vt:i4>
  </property>
</Properties>
</file>