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7" r:id="rId22"/>
    <p:sldId id="274" r:id="rId23"/>
    <p:sldId id="275" r:id="rId24"/>
    <p:sldId id="276" r:id="rId25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6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1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32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</a:p>
        </p:txBody>
      </p:sp>
      <p:sp>
        <p:nvSpPr>
          <p:cNvPr id="119" name="PlaceHolder 3"/>
          <p:cNvSpPr>
            <a:spLocks noGrp="1"/>
          </p:cNvSpPr>
          <p:nvPr>
            <p:ph type="dt"/>
          </p:nvPr>
        </p:nvSpPr>
        <p:spPr>
          <a:xfrm>
            <a:off x="4279320" y="0"/>
            <a:ext cx="328032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12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32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121" name="PlaceHolder 5"/>
          <p:cNvSpPr>
            <a:spLocks noGrp="1"/>
          </p:cNvSpPr>
          <p:nvPr>
            <p:ph type="sldNum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D299835B-78AA-44A1-ABEB-13AEB39A4139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953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685440" y="4343040"/>
            <a:ext cx="5466960" cy="409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CustomShape 2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D11F13F-22F8-431B-87EE-BEAAC16105B4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11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" name="Рисунок 40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42" name="Рисунок 41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7" name="Рисунок 76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78" name="Рисунок 77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5" name="Рисунок 114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116" name="Рисунок 115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499320" y="5945040"/>
            <a:ext cx="4940280" cy="920880"/>
          </a:xfrm>
          <a:custGeom>
            <a:avLst/>
            <a:gdLst/>
            <a:ahLst/>
            <a:cxnLst/>
            <a:rect l="l" t="t" r="r" b="b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2"/>
          <p:cNvSpPr/>
          <p:nvPr/>
        </p:nvSpPr>
        <p:spPr>
          <a:xfrm>
            <a:off x="485640" y="5938920"/>
            <a:ext cx="3690000" cy="933120"/>
          </a:xfrm>
          <a:custGeom>
            <a:avLst/>
            <a:gdLst/>
            <a:ahLst/>
            <a:cxnLst/>
            <a:rect l="l" t="t" r="r" b="b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>
            <a:blip r:embed="rId14"/>
            <a:tile/>
          </a:blipFill>
          <a:ln w="12600">
            <a:noFill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Line 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240">
            <a:solidFill>
              <a:srgbClr val="196F85"/>
            </a:solidFill>
            <a:miter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6726960" y="6408000"/>
            <a:ext cx="1919880" cy="3654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10.12.19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AA259F5-052B-4D9B-8D54-2D5A2365226B}" type="slidenum"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Для правки текста заголовка щёлкните мышью</a:t>
            </a: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 hidden="1"/>
          <p:cNvSpPr/>
          <p:nvPr/>
        </p:nvSpPr>
        <p:spPr>
          <a:xfrm>
            <a:off x="0" y="1436040"/>
            <a:ext cx="9142920" cy="4464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0" name="CustomShape 2" hidden="1"/>
          <p:cNvSpPr/>
          <p:nvPr/>
        </p:nvSpPr>
        <p:spPr>
          <a:xfrm>
            <a:off x="0" y="0"/>
            <a:ext cx="9142920" cy="143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1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42;&#1088;&#1077;&#1076;&#1085;&#1099;&#160;&#1083;&#1080;%20&#1074;&#1077;&#1081;&#1087;&#1099;%20(&#1101;&#1083;&#1077;&#1082;&#1090;&#1088;&#1086;&#1085;&#1085;&#1099;&#1077;%20&#1089;&#1080;&#1075;&#1072;&#1088;&#1077;&#1090;&#1099;)%20&#1047;&#1076;&#1086;&#1088;&#1086;&#1074;&#1100;&#1077;.%20(22.01.2017).mp4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&#1050;&#1072;&#1082;%20&#1086;&#1073;&#1083;&#1072;&#1078;&#1072;&#1090;&#1100;&#1089;&#1103;%20&#1074;%20&#1048;&#1085;&#1090;&#1077;&#1088;&#1085;&#1077;&#1090;&#1077;.mp4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\\media\uh2\54D8-427D\%D0%BF%D0%B5%D0%B4%D1%81%D0%BE%D0%B2%D0%B5%D1%82\'&#1057;&#1085;&#1102;&#1089;&#1099;'-%20&#1091;&#1073;&#1080;&#1081;&#1089;&#1090;&#1074;&#1077;&#1085;&#1085;&#1072;&#1103;%20&#1084;&#1086;&#1076;&#1072;%20&#1091;%20&#1076;&#1077;&#1090;&#1077;&#1081;,%20&#1080;%20&#1095;&#1077;&#1075;&#1086;%20&#1084;&#1099;%20&#1085;&#1077;%20&#1079;&#1085;&#1072;&#1077;&#1084;%20&#1086;%20&#1082;&#1086;&#1085;&#1092;&#1077;&#1090;&#1082;&#1072;&#1093;%20&#1089;%20&#1085;&#1080;&#1082;&#1086;&#1090;&#1080;&#1085;&#1086;&#1084;.mp4" TargetMode="External"/><Relationship Id="rId2" Type="http://schemas.openxmlformats.org/officeDocument/2006/relationships/hyperlink" Target="'&#1057;&#1085;&#1102;&#1089;&#1099;'-%20&#1091;&#1073;&#1080;&#1081;&#1089;&#1090;&#1074;&#1077;&#1085;&#1085;&#1072;&#1103;%20&#1084;&#1086;&#1076;&#1072;%20&#1091;%20&#1076;&#1077;&#1090;&#1077;&#1081;,%20&#1080;%20&#1095;&#1077;&#1075;&#1086;%20&#1084;&#1099;%20&#1085;&#1077;%20&#1079;&#1085;&#1072;&#1077;&#1084;%20&#1086;%20&#1082;&#1086;&#1085;&#1092;&#1077;&#1090;&#1082;&#1072;&#1093;%20&#1089;%20&#1085;&#1080;&#1082;&#1086;&#1090;&#1080;&#1085;&#1086;&#1084;.mp4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322200" cy="6955200"/>
          </a:xfrm>
          <a:prstGeom prst="rect">
            <a:avLst/>
          </a:prstGeom>
          <a:ln>
            <a:noFill/>
          </a:ln>
        </p:spPr>
      </p:pic>
      <p:sp>
        <p:nvSpPr>
          <p:cNvPr id="123" name="CustomShape 1"/>
          <p:cNvSpPr/>
          <p:nvPr/>
        </p:nvSpPr>
        <p:spPr>
          <a:xfrm>
            <a:off x="776160" y="2349000"/>
            <a:ext cx="7770240" cy="146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6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Социальные проблемы детей и подростков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1461960" y="4365000"/>
            <a:ext cx="6398640" cy="175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685800" y="2292120"/>
            <a:ext cx="7770240" cy="114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CustomShape 2"/>
          <p:cNvSpPr/>
          <p:nvPr/>
        </p:nvSpPr>
        <p:spPr>
          <a:xfrm>
            <a:off x="457200" y="1604520"/>
            <a:ext cx="8227800" cy="39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5" name="Picture 2"/>
          <p:cNvPicPr/>
          <p:nvPr/>
        </p:nvPicPr>
        <p:blipFill>
          <a:blip r:embed="rId2"/>
          <a:stretch/>
        </p:blipFill>
        <p:spPr>
          <a:xfrm>
            <a:off x="0" y="18360"/>
            <a:ext cx="9142920" cy="6811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9D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-774720" y="285840"/>
            <a:ext cx="11128680" cy="100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6000" b="1" strike="noStrike" spc="-1">
                <a:solidFill>
                  <a:srgbClr val="E66C7D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Вэйп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7" name="Picture 4"/>
          <p:cNvPicPr/>
          <p:nvPr/>
        </p:nvPicPr>
        <p:blipFill>
          <a:blip r:embed="rId3"/>
          <a:stretch/>
        </p:blipFill>
        <p:spPr>
          <a:xfrm>
            <a:off x="899640" y="1292040"/>
            <a:ext cx="7344000" cy="516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9D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2"/>
          <p:cNvPicPr/>
          <p:nvPr/>
        </p:nvPicPr>
        <p:blipFill>
          <a:blip r:embed="rId2"/>
          <a:stretch/>
        </p:blipFill>
        <p:spPr>
          <a:xfrm>
            <a:off x="714240" y="285840"/>
            <a:ext cx="7499880" cy="2549160"/>
          </a:xfrm>
          <a:prstGeom prst="rect">
            <a:avLst/>
          </a:prstGeom>
          <a:ln>
            <a:noFill/>
          </a:ln>
        </p:spPr>
      </p:pic>
      <p:sp>
        <p:nvSpPr>
          <p:cNvPr id="169" name="CustomShape 1"/>
          <p:cNvSpPr/>
          <p:nvPr/>
        </p:nvSpPr>
        <p:spPr>
          <a:xfrm>
            <a:off x="214200" y="2874600"/>
            <a:ext cx="8499960" cy="3657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indent="-2156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Естественно, чрезмерное вдыхание паров приводит к </a:t>
            </a: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заболеваниям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легких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о которых известно уже давным-давно (рак).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56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 startAt="2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зависимости от фирмы, марки и модели девайса, а также от бренда жидкости </a:t>
            </a: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содержание вредных канцерогенов варьируется 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тех или иных электронных сигаретах.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56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 startAt="3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Не рекомендуется курить или вдыхать пары от вейпа тем, у кого есть </a:t>
            </a: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аллергия 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 компоненты сока или некоторые виды ароматизаторов.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56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 startAt="4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Ответ на вопрос: со скольких лет можно парить вейп, ответ прост. Лица не достигшим 18 лет не рекомендуется..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56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 startAt="5"/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Беременным и кормящим матерям 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также не рекомендуется вдыхать пары, особенно никотиновые от ЭС.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Общий вред здоровью до конца неизвестен из-за непродолжительного использования этого гаджета. </a:t>
            </a:r>
            <a:r>
              <a:rPr lang="ru-RU" sz="18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(Мнение самих вейперов)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1211760" y="571320"/>
            <a:ext cx="6505200" cy="100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6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rbel"/>
                <a:ea typeface="DejaVu Sans"/>
              </a:rPr>
              <a:t>Вред от вейпа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9D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2"/>
          <p:cNvPicPr/>
          <p:nvPr/>
        </p:nvPicPr>
        <p:blipFill>
          <a:blip r:embed="rId2"/>
          <a:stretch/>
        </p:blipFill>
        <p:spPr>
          <a:xfrm>
            <a:off x="4420800" y="5133600"/>
            <a:ext cx="4728600" cy="1607040"/>
          </a:xfrm>
          <a:prstGeom prst="rect">
            <a:avLst/>
          </a:prstGeom>
          <a:ln>
            <a:noFill/>
          </a:ln>
        </p:spPr>
      </p:pic>
      <p:sp>
        <p:nvSpPr>
          <p:cNvPr id="172" name="CustomShape 1"/>
          <p:cNvSpPr/>
          <p:nvPr/>
        </p:nvSpPr>
        <p:spPr>
          <a:xfrm>
            <a:off x="395640" y="1628640"/>
            <a:ext cx="7985520" cy="435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CustomShape 2"/>
          <p:cNvSpPr/>
          <p:nvPr/>
        </p:nvSpPr>
        <p:spPr>
          <a:xfrm>
            <a:off x="395640" y="1823040"/>
            <a:ext cx="8496000" cy="392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Массовая серия заболеваний среди курильщиков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вейпов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началась в США в конце лета 2019 года. По состоянию на шестое сентября число заболевших превышало 450 человек, пятеро умерли. 11 сентября число жертв выросло до шести — скончалась 50-летняя женщина из штата Канзас. </a:t>
            </a:r>
            <a:r>
              <a:rPr lang="ru-RU" sz="28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3" action="ppaction://hlinkfile"/>
              </a:rPr>
              <a:t>Сейчас число заболевших приближается к 500, пишет </a:t>
            </a:r>
            <a:r>
              <a:rPr lang="ru-RU" sz="2800" b="0" u="sng" strike="noStrike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3" action="ppaction://hlinkfile"/>
              </a:rPr>
              <a:t>The</a:t>
            </a:r>
            <a:r>
              <a:rPr lang="ru-RU" sz="28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3" action="ppaction://hlinkfile"/>
              </a:rPr>
              <a:t> </a:t>
            </a:r>
            <a:r>
              <a:rPr lang="ru-RU" sz="2800" b="0" u="sng" strike="noStrike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3" action="ppaction://hlinkfile"/>
              </a:rPr>
              <a:t>New</a:t>
            </a:r>
            <a:r>
              <a:rPr lang="ru-RU" sz="28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3" action="ppaction://hlinkfile"/>
              </a:rPr>
              <a:t> </a:t>
            </a:r>
            <a:r>
              <a:rPr lang="ru-RU" sz="2800" b="0" u="sng" strike="noStrike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3" action="ppaction://hlinkfile"/>
              </a:rPr>
              <a:t>York</a:t>
            </a:r>
            <a:r>
              <a:rPr lang="ru-RU" sz="28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3" action="ppaction://hlinkfile"/>
              </a:rPr>
              <a:t> </a:t>
            </a:r>
            <a:r>
              <a:rPr lang="ru-RU" sz="2800" b="0" u="sng" strike="noStrike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3" action="ppaction://hlinkfile"/>
              </a:rPr>
              <a:t>Times</a:t>
            </a:r>
            <a:r>
              <a:rPr lang="ru-RU" sz="28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3" action="ppaction://hlinkfile"/>
              </a:rPr>
              <a:t> без ссылок на источники.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CustomShape 3"/>
          <p:cNvSpPr/>
          <p:nvPr/>
        </p:nvSpPr>
        <p:spPr>
          <a:xfrm>
            <a:off x="743040" y="770400"/>
            <a:ext cx="780120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Массовые заболевания в США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322200" cy="6955200"/>
          </a:xfrm>
          <a:prstGeom prst="rect">
            <a:avLst/>
          </a:prstGeom>
          <a:ln>
            <a:noFill/>
          </a:ln>
        </p:spPr>
      </p:pic>
      <p:sp>
        <p:nvSpPr>
          <p:cNvPr id="176" name="CustomShape 1"/>
          <p:cNvSpPr/>
          <p:nvPr/>
        </p:nvSpPr>
        <p:spPr>
          <a:xfrm>
            <a:off x="776160" y="692640"/>
            <a:ext cx="7770240" cy="146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Наркотики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1331640" y="2277000"/>
            <a:ext cx="6335280" cy="302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Наркотики</a:t>
            </a: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–  это химические вещества синтетического или природного происхождения, способные вызвать изменения психического состояния или сознания.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8" name="Picture 2"/>
          <p:cNvPicPr/>
          <p:nvPr/>
        </p:nvPicPr>
        <p:blipFill>
          <a:blip r:embed="rId3"/>
          <a:stretch/>
        </p:blipFill>
        <p:spPr>
          <a:xfrm>
            <a:off x="3276000" y="4214520"/>
            <a:ext cx="4102920" cy="2768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icture 2"/>
          <p:cNvPicPr/>
          <p:nvPr/>
        </p:nvPicPr>
        <p:blipFill>
          <a:blip r:embed="rId2"/>
          <a:stretch/>
        </p:blipFill>
        <p:spPr>
          <a:xfrm>
            <a:off x="-179640" y="0"/>
            <a:ext cx="9322200" cy="6955200"/>
          </a:xfrm>
          <a:prstGeom prst="rect">
            <a:avLst/>
          </a:prstGeom>
          <a:ln>
            <a:noFill/>
          </a:ln>
        </p:spPr>
      </p:pic>
      <p:sp>
        <p:nvSpPr>
          <p:cNvPr id="180" name="CustomShape 1"/>
          <p:cNvSpPr/>
          <p:nvPr/>
        </p:nvSpPr>
        <p:spPr>
          <a:xfrm>
            <a:off x="685800" y="2130480"/>
            <a:ext cx="7770240" cy="146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CustomShape 2"/>
          <p:cNvSpPr/>
          <p:nvPr/>
        </p:nvSpPr>
        <p:spPr>
          <a:xfrm>
            <a:off x="1643040" y="500040"/>
            <a:ext cx="6398640" cy="175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Изменения в поведении: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CustomShape 3"/>
          <p:cNvSpPr/>
          <p:nvPr/>
        </p:nvSpPr>
        <p:spPr>
          <a:xfrm>
            <a:off x="785880" y="1500120"/>
            <a:ext cx="8356680" cy="447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• Снижения интереса к учебе, обычным увлечениям.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• Проявляется отчужденность, эмоционально «холодное» отношение к окружающим, могут усилиться такие черты, как скрытность и лживость.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• Нередко возможны эпизоды агрессивности, раздражительности, которые сменяются периодами неестественного благодушия.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• Компания, с которой общается подросток, зачастую состоит из лиц более старшего возраста.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• Эпизодическое наличие крупных или непонятного происхождения небольших сумм денег, не соответствующих достатку семьи.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2"/>
          <p:cNvPicPr/>
          <p:nvPr/>
        </p:nvPicPr>
        <p:blipFill>
          <a:blip r:embed="rId2"/>
          <a:stretch/>
        </p:blipFill>
        <p:spPr>
          <a:xfrm>
            <a:off x="-179640" y="0"/>
            <a:ext cx="9322200" cy="6955200"/>
          </a:xfrm>
          <a:prstGeom prst="rect">
            <a:avLst/>
          </a:prstGeom>
          <a:ln>
            <a:noFill/>
          </a:ln>
        </p:spPr>
      </p:pic>
      <p:sp>
        <p:nvSpPr>
          <p:cNvPr id="184" name="CustomShape 1"/>
          <p:cNvSpPr/>
          <p:nvPr/>
        </p:nvSpPr>
        <p:spPr>
          <a:xfrm>
            <a:off x="685800" y="2130480"/>
            <a:ext cx="7770240" cy="146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CustomShape 2"/>
          <p:cNvSpPr/>
          <p:nvPr/>
        </p:nvSpPr>
        <p:spPr>
          <a:xfrm>
            <a:off x="1714320" y="1071720"/>
            <a:ext cx="6398640" cy="175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Изменения в поведении: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3"/>
          <p:cNvSpPr/>
          <p:nvPr/>
        </p:nvSpPr>
        <p:spPr>
          <a:xfrm>
            <a:off x="714240" y="2143080"/>
            <a:ext cx="8071200" cy="338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• Повышенный интерес к детям из обеспеченных семей, назойливое стремление с ними подружиться.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• Наличие таких атрибутов наркотизации, как шприцы, иглы, небольшие пузырьки, обложки из-под таблеток, небольшие кулёчки из целлофана или фольги, тюбики из-под клея и д.т.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2"/>
          <p:cNvPicPr/>
          <p:nvPr/>
        </p:nvPicPr>
        <p:blipFill>
          <a:blip r:embed="rId2"/>
          <a:stretch/>
        </p:blipFill>
        <p:spPr>
          <a:xfrm>
            <a:off x="-90360" y="-97560"/>
            <a:ext cx="9322200" cy="6955200"/>
          </a:xfrm>
          <a:prstGeom prst="rect">
            <a:avLst/>
          </a:prstGeom>
          <a:ln>
            <a:noFill/>
          </a:ln>
        </p:spPr>
      </p:pic>
      <p:sp>
        <p:nvSpPr>
          <p:cNvPr id="188" name="CustomShape 1"/>
          <p:cNvSpPr/>
          <p:nvPr/>
        </p:nvSpPr>
        <p:spPr>
          <a:xfrm>
            <a:off x="685800" y="2130480"/>
            <a:ext cx="7770240" cy="146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2"/>
          <p:cNvSpPr/>
          <p:nvPr/>
        </p:nvSpPr>
        <p:spPr>
          <a:xfrm>
            <a:off x="1714320" y="1071720"/>
            <a:ext cx="6398640" cy="175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CustomShape 3"/>
          <p:cNvSpPr/>
          <p:nvPr/>
        </p:nvSpPr>
        <p:spPr>
          <a:xfrm>
            <a:off x="179640" y="1908000"/>
            <a:ext cx="8071200" cy="338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4"/>
          <p:cNvSpPr/>
          <p:nvPr/>
        </p:nvSpPr>
        <p:spPr>
          <a:xfrm>
            <a:off x="-1755360" y="2174400"/>
            <a:ext cx="11862360" cy="191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6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Как противостоять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6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этим угрозам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/>
          <p:cNvPicPr/>
          <p:nvPr/>
        </p:nvPicPr>
        <p:blipFill>
          <a:blip r:embed="rId2"/>
          <a:stretch/>
        </p:blipFill>
        <p:spPr>
          <a:xfrm>
            <a:off x="-90360" y="-97560"/>
            <a:ext cx="9322200" cy="6955200"/>
          </a:xfrm>
          <a:prstGeom prst="rect">
            <a:avLst/>
          </a:prstGeom>
          <a:ln>
            <a:noFill/>
          </a:ln>
        </p:spPr>
      </p:pic>
      <p:sp>
        <p:nvSpPr>
          <p:cNvPr id="193" name="CustomShape 1"/>
          <p:cNvSpPr/>
          <p:nvPr/>
        </p:nvSpPr>
        <p:spPr>
          <a:xfrm>
            <a:off x="685800" y="2130480"/>
            <a:ext cx="7770240" cy="146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2"/>
          <p:cNvSpPr/>
          <p:nvPr/>
        </p:nvSpPr>
        <p:spPr>
          <a:xfrm>
            <a:off x="1714320" y="1071720"/>
            <a:ext cx="6398640" cy="175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CustomShape 3"/>
          <p:cNvSpPr/>
          <p:nvPr/>
        </p:nvSpPr>
        <p:spPr>
          <a:xfrm>
            <a:off x="685800" y="1689480"/>
            <a:ext cx="8071200" cy="338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Организация свободного времени ребенка, использование возможностей нашего города (культуры и </a:t>
            </a:r>
            <a:r>
              <a:rPr lang="ru-RU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доп. </a:t>
            </a:r>
            <a:r>
              <a:rPr lang="ru-RU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образования)</a:t>
            </a:r>
            <a:endParaRPr lang="ru-RU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6" name="Picture 2"/>
          <p:cNvPicPr/>
          <p:nvPr/>
        </p:nvPicPr>
        <p:blipFill>
          <a:blip r:embed="rId3"/>
          <a:stretch/>
        </p:blipFill>
        <p:spPr>
          <a:xfrm>
            <a:off x="6850800" y="-317880"/>
            <a:ext cx="2524320" cy="2448000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https://i1.wp.com/cvrcr.com/wp-content/uploads/2017/03/j6OnpLE78uU.jpg?resize=520%2C245&amp;ssl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987" y="0"/>
            <a:ext cx="3141306" cy="148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7.userapi.com/c11262/u15366195/152114087/x_81d671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23" y="40123"/>
            <a:ext cx="1731993" cy="173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g.cataloxy.ru/logofirms/2526/33/3300537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22" y="4399086"/>
            <a:ext cx="1441879" cy="169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46.userapi.com/c837231/v837231598/64a61/gpPiIDAMS5M.jpg?ava=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663" y="4410187"/>
            <a:ext cx="1684961" cy="168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con-vlad.ucoz.ru/aptmit.bm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562" y="3836118"/>
            <a:ext cx="2204590" cy="67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m0-tub-ru.yandex.net/i?id=1dc3e2e8d554e1ea94ee5c5a83d5cc10-l&amp;n=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800" y="4224656"/>
            <a:ext cx="1844421" cy="227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un9-9.userapi.com/c636819/v636819107/40c9e/BsbG83o4MsI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744" y="4562756"/>
            <a:ext cx="1936428" cy="193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/>
          <p:cNvPicPr/>
          <p:nvPr/>
        </p:nvPicPr>
        <p:blipFill>
          <a:blip r:embed="rId2"/>
          <a:stretch/>
        </p:blipFill>
        <p:spPr>
          <a:xfrm>
            <a:off x="-90360" y="-97560"/>
            <a:ext cx="9322200" cy="6955200"/>
          </a:xfrm>
          <a:prstGeom prst="rect">
            <a:avLst/>
          </a:prstGeom>
          <a:ln>
            <a:noFill/>
          </a:ln>
        </p:spPr>
      </p:pic>
      <p:sp>
        <p:nvSpPr>
          <p:cNvPr id="193" name="CustomShape 1"/>
          <p:cNvSpPr/>
          <p:nvPr/>
        </p:nvSpPr>
        <p:spPr>
          <a:xfrm>
            <a:off x="685800" y="2088180"/>
            <a:ext cx="7770240" cy="146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2"/>
          <p:cNvSpPr/>
          <p:nvPr/>
        </p:nvSpPr>
        <p:spPr>
          <a:xfrm>
            <a:off x="1714320" y="1071720"/>
            <a:ext cx="6398640" cy="175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CustomShape 3"/>
          <p:cNvSpPr/>
          <p:nvPr/>
        </p:nvSpPr>
        <p:spPr>
          <a:xfrm>
            <a:off x="685800" y="1689480"/>
            <a:ext cx="1941984" cy="137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4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 </a:t>
            </a:r>
          </a:p>
          <a:p>
            <a:pPr>
              <a:lnSpc>
                <a:spcPct val="100000"/>
              </a:lnSpc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6" name="Picture 2"/>
          <p:cNvPicPr/>
          <p:nvPr/>
        </p:nvPicPr>
        <p:blipFill>
          <a:blip r:embed="rId3"/>
          <a:stretch/>
        </p:blipFill>
        <p:spPr>
          <a:xfrm>
            <a:off x="4867029" y="220260"/>
            <a:ext cx="3516905" cy="2910232"/>
          </a:xfrm>
          <a:prstGeom prst="rect">
            <a:avLst/>
          </a:prstGeom>
          <a:ln>
            <a:noFill/>
          </a:ln>
        </p:spPr>
      </p:pic>
      <p:sp>
        <p:nvSpPr>
          <p:cNvPr id="7" name="CustomShape 3"/>
          <p:cNvSpPr/>
          <p:nvPr/>
        </p:nvSpPr>
        <p:spPr>
          <a:xfrm>
            <a:off x="2658895" y="2822040"/>
            <a:ext cx="1941984" cy="137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4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</a:t>
            </a:r>
            <a:r>
              <a:rPr lang="ru-RU" sz="4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CustomShape 3"/>
          <p:cNvSpPr/>
          <p:nvPr/>
        </p:nvSpPr>
        <p:spPr>
          <a:xfrm>
            <a:off x="4913640" y="3511780"/>
            <a:ext cx="1941984" cy="137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4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Кино </a:t>
            </a:r>
          </a:p>
          <a:p>
            <a:pPr>
              <a:lnSpc>
                <a:spcPct val="100000"/>
              </a:lnSpc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7438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2"/>
          <p:cNvPicPr/>
          <p:nvPr/>
        </p:nvPicPr>
        <p:blipFill>
          <a:blip r:embed="rId2"/>
          <a:stretch/>
        </p:blipFill>
        <p:spPr>
          <a:xfrm>
            <a:off x="-89280" y="0"/>
            <a:ext cx="9322200" cy="6955200"/>
          </a:xfrm>
          <a:prstGeom prst="rect">
            <a:avLst/>
          </a:prstGeom>
          <a:ln>
            <a:noFill/>
          </a:ln>
        </p:spPr>
      </p:pic>
      <p:sp>
        <p:nvSpPr>
          <p:cNvPr id="126" name="CustomShape 1"/>
          <p:cNvSpPr/>
          <p:nvPr/>
        </p:nvSpPr>
        <p:spPr>
          <a:xfrm>
            <a:off x="971640" y="880920"/>
            <a:ext cx="7770240" cy="146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Социальные проблемы 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Опасности в сети Интернет!!!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1619640" y="4293000"/>
            <a:ext cx="6398640" cy="175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CustomShape 3"/>
          <p:cNvSpPr/>
          <p:nvPr/>
        </p:nvSpPr>
        <p:spPr>
          <a:xfrm flipH="1">
            <a:off x="1618920" y="2133000"/>
            <a:ext cx="1151640" cy="949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ustomShape 4"/>
          <p:cNvSpPr/>
          <p:nvPr/>
        </p:nvSpPr>
        <p:spPr>
          <a:xfrm>
            <a:off x="9360" y="3069360"/>
            <a:ext cx="23760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Жестокость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CustomShape 5"/>
          <p:cNvSpPr/>
          <p:nvPr/>
        </p:nvSpPr>
        <p:spPr>
          <a:xfrm>
            <a:off x="1771920" y="3886560"/>
            <a:ext cx="174456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Буллинг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CustomShape 6"/>
          <p:cNvSpPr/>
          <p:nvPr/>
        </p:nvSpPr>
        <p:spPr>
          <a:xfrm>
            <a:off x="3332880" y="4405680"/>
            <a:ext cx="225972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Наркотики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CustomShape 7"/>
          <p:cNvSpPr/>
          <p:nvPr/>
        </p:nvSpPr>
        <p:spPr>
          <a:xfrm>
            <a:off x="5515560" y="3869640"/>
            <a:ext cx="14202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Вейпы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CustomShape 8"/>
          <p:cNvSpPr/>
          <p:nvPr/>
        </p:nvSpPr>
        <p:spPr>
          <a:xfrm>
            <a:off x="6757920" y="3065400"/>
            <a:ext cx="15192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Снюсы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CustomShape 9"/>
          <p:cNvSpPr/>
          <p:nvPr/>
        </p:nvSpPr>
        <p:spPr>
          <a:xfrm flipH="1">
            <a:off x="2987280" y="2133000"/>
            <a:ext cx="647640" cy="187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CustomShape 10"/>
          <p:cNvSpPr/>
          <p:nvPr/>
        </p:nvSpPr>
        <p:spPr>
          <a:xfrm>
            <a:off x="4572000" y="2205000"/>
            <a:ext cx="360" cy="2265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CustomShape 11"/>
          <p:cNvSpPr/>
          <p:nvPr/>
        </p:nvSpPr>
        <p:spPr>
          <a:xfrm>
            <a:off x="5724000" y="2205000"/>
            <a:ext cx="287640" cy="1681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CustomShape 12"/>
          <p:cNvSpPr/>
          <p:nvPr/>
        </p:nvSpPr>
        <p:spPr>
          <a:xfrm>
            <a:off x="6876360" y="2133000"/>
            <a:ext cx="359640" cy="1079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685800" y="2130480"/>
            <a:ext cx="7770240" cy="146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2"/>
          <p:cNvSpPr/>
          <p:nvPr/>
        </p:nvSpPr>
        <p:spPr>
          <a:xfrm>
            <a:off x="1714320" y="1071720"/>
            <a:ext cx="6398640" cy="175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CustomShape 3"/>
          <p:cNvSpPr/>
          <p:nvPr/>
        </p:nvSpPr>
        <p:spPr>
          <a:xfrm>
            <a:off x="431640" y="2177037"/>
            <a:ext cx="8071200" cy="338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6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Мониторинг сайтов, где бывает Ваш ребенок!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0" name="Picture 2"/>
          <p:cNvPicPr/>
          <p:nvPr/>
        </p:nvPicPr>
        <p:blipFill>
          <a:blip r:embed="rId2"/>
          <a:stretch/>
        </p:blipFill>
        <p:spPr>
          <a:xfrm>
            <a:off x="-287079" y="-384451"/>
            <a:ext cx="9413280" cy="2437920"/>
          </a:xfrm>
          <a:prstGeom prst="rect">
            <a:avLst/>
          </a:prstGeom>
          <a:ln>
            <a:noFill/>
          </a:ln>
        </p:spPr>
      </p:pic>
      <p:pic>
        <p:nvPicPr>
          <p:cNvPr id="201" name="Picture 4"/>
          <p:cNvPicPr/>
          <p:nvPr/>
        </p:nvPicPr>
        <p:blipFill>
          <a:blip r:embed="rId3"/>
          <a:stretch/>
        </p:blipFill>
        <p:spPr>
          <a:xfrm>
            <a:off x="5318280" y="5085360"/>
            <a:ext cx="3825360" cy="1721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2"/>
          <p:cNvPicPr/>
          <p:nvPr/>
        </p:nvPicPr>
        <p:blipFill>
          <a:blip r:embed="rId2"/>
          <a:stretch/>
        </p:blipFill>
        <p:spPr>
          <a:xfrm>
            <a:off x="-90360" y="0"/>
            <a:ext cx="9322200" cy="6955200"/>
          </a:xfrm>
          <a:prstGeom prst="rect">
            <a:avLst/>
          </a:prstGeom>
          <a:ln>
            <a:noFill/>
          </a:ln>
        </p:spPr>
      </p:pic>
      <p:sp>
        <p:nvSpPr>
          <p:cNvPr id="203" name="CustomShape 1"/>
          <p:cNvSpPr/>
          <p:nvPr/>
        </p:nvSpPr>
        <p:spPr>
          <a:xfrm>
            <a:off x="685800" y="2130480"/>
            <a:ext cx="7770240" cy="146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2"/>
          <p:cNvSpPr/>
          <p:nvPr/>
        </p:nvSpPr>
        <p:spPr>
          <a:xfrm>
            <a:off x="1714320" y="1071720"/>
            <a:ext cx="6398640" cy="175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3"/>
          <p:cNvSpPr/>
          <p:nvPr/>
        </p:nvSpPr>
        <p:spPr>
          <a:xfrm>
            <a:off x="134640" y="2493000"/>
            <a:ext cx="8071200" cy="338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4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Пример позитивно- нравственного отношения к жизни со стороны взрослых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6" name="Picture 2"/>
          <p:cNvPicPr/>
          <p:nvPr/>
        </p:nvPicPr>
        <p:blipFill>
          <a:blip r:embed="rId3"/>
          <a:stretch/>
        </p:blipFill>
        <p:spPr>
          <a:xfrm>
            <a:off x="5535720" y="-25920"/>
            <a:ext cx="3790440" cy="2522880"/>
          </a:xfrm>
          <a:prstGeom prst="rect">
            <a:avLst/>
          </a:prstGeom>
          <a:ln>
            <a:noFill/>
          </a:ln>
        </p:spPr>
      </p:pic>
      <p:pic>
        <p:nvPicPr>
          <p:cNvPr id="207" name="Picture 4"/>
          <p:cNvPicPr/>
          <p:nvPr/>
        </p:nvPicPr>
        <p:blipFill>
          <a:blip r:embed="rId4"/>
          <a:stretch/>
        </p:blipFill>
        <p:spPr>
          <a:xfrm>
            <a:off x="6203880" y="4941000"/>
            <a:ext cx="3021120" cy="2014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9D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720000" y="893880"/>
            <a:ext cx="3880800" cy="176976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137160" rIns="137160" bIns="137160" anchor="ctr"/>
          <a:lstStyle/>
          <a:p>
            <a:pPr algn="ctr">
              <a:lnSpc>
                <a:spcPct val="90000"/>
              </a:lnSpc>
            </a:pPr>
            <a:r>
              <a:rPr lang="ru-RU" sz="36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50%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школьников признаются, что знакомятся с посторонними людьми в соц. сетях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4897080" y="893880"/>
            <a:ext cx="3958560" cy="176976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920" tIns="79920" rIns="79920" bIns="79920" anchor="ctr"/>
          <a:lstStyle/>
          <a:p>
            <a:pPr algn="ctr">
              <a:lnSpc>
                <a:spcPct val="90000"/>
              </a:lnSpc>
            </a:pPr>
            <a:r>
              <a:rPr lang="ru-RU" sz="21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Более</a:t>
            </a:r>
            <a:r>
              <a:rPr lang="ru-RU" sz="36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36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1/3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детей встречались с теми, с кем познакомились в онлайне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3"/>
          <p:cNvSpPr/>
          <p:nvPr/>
        </p:nvSpPr>
        <p:spPr>
          <a:xfrm>
            <a:off x="713520" y="2959920"/>
            <a:ext cx="3893760" cy="176976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137160" rIns="137160" bIns="137160" anchor="ctr"/>
          <a:lstStyle/>
          <a:p>
            <a:pPr algn="ctr">
              <a:lnSpc>
                <a:spcPct val="90000"/>
              </a:lnSpc>
            </a:pPr>
            <a:r>
              <a:rPr lang="ru-RU" sz="36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11%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детей в возрасте 11-14 лет встречались с попытками втереться к ним в доверие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CustomShape 4"/>
          <p:cNvSpPr/>
          <p:nvPr/>
        </p:nvSpPr>
        <p:spPr>
          <a:xfrm>
            <a:off x="4903560" y="2959920"/>
            <a:ext cx="3958560" cy="176976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137160" rIns="137160" bIns="137160" anchor="ctr"/>
          <a:lstStyle/>
          <a:p>
            <a:pPr algn="ctr">
              <a:lnSpc>
                <a:spcPct val="90000"/>
              </a:lnSpc>
            </a:pPr>
            <a:r>
              <a:rPr lang="ru-RU" sz="36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34%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школьников знают, что общаются со взрослыми людьми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CustomShape 5"/>
          <p:cNvSpPr/>
          <p:nvPr/>
        </p:nvSpPr>
        <p:spPr>
          <a:xfrm>
            <a:off x="648000" y="4925520"/>
            <a:ext cx="3959280" cy="176976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137160" rIns="137160" bIns="137160" anchor="ctr"/>
          <a:lstStyle/>
          <a:p>
            <a:pPr algn="ctr">
              <a:lnSpc>
                <a:spcPct val="90000"/>
              </a:lnSpc>
            </a:pPr>
            <a:r>
              <a:rPr lang="ru-RU" sz="36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39%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детей на страничке в соц. сетях размещают номер своей школы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CustomShape 6"/>
          <p:cNvSpPr/>
          <p:nvPr/>
        </p:nvSpPr>
        <p:spPr>
          <a:xfrm>
            <a:off x="4896360" y="4925520"/>
            <a:ext cx="3959280" cy="176976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137160" rIns="137160" bIns="137160" anchor="ctr"/>
          <a:lstStyle/>
          <a:p>
            <a:pPr algn="ctr">
              <a:lnSpc>
                <a:spcPct val="90000"/>
              </a:lnSpc>
            </a:pPr>
            <a:r>
              <a:rPr lang="ru-RU" sz="36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23%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детей оставляют в соц. сетях информацию о родственниках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CustomShape 7"/>
          <p:cNvSpPr/>
          <p:nvPr/>
        </p:nvSpPr>
        <p:spPr>
          <a:xfrm>
            <a:off x="216000" y="90000"/>
            <a:ext cx="8971920" cy="84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Я делаю ссылку на выступление Штерн Александра Геннадьевны, главного специалиста Департамента Культуры , спорта  и молодежной политике отдела по молодежной политике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540000" y="477720"/>
            <a:ext cx="3880800" cy="176976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137160" rIns="137160" bIns="137160" anchor="ctr"/>
          <a:lstStyle/>
          <a:p>
            <a:pPr algn="ctr">
              <a:lnSpc>
                <a:spcPct val="90000"/>
              </a:lnSpc>
            </a:pPr>
            <a:r>
              <a:rPr lang="ru-RU" sz="36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4%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детей оставляют на странице в соц. сетях свой домашний адрес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4717080" y="477720"/>
            <a:ext cx="3958560" cy="176976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137160" rIns="137160" bIns="137160" anchor="ctr"/>
          <a:lstStyle/>
          <a:p>
            <a:pPr algn="ctr">
              <a:lnSpc>
                <a:spcPct val="90000"/>
              </a:lnSpc>
            </a:pPr>
            <a:r>
              <a:rPr lang="ru-RU" sz="36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24%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родителей не общаются со своими детьми в соц. сетях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CustomShape 3"/>
          <p:cNvSpPr/>
          <p:nvPr/>
        </p:nvSpPr>
        <p:spPr>
          <a:xfrm>
            <a:off x="533520" y="2543760"/>
            <a:ext cx="3893760" cy="176976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137160" rIns="137160" bIns="137160" anchor="ctr"/>
          <a:lstStyle/>
          <a:p>
            <a:pPr algn="ctr">
              <a:lnSpc>
                <a:spcPct val="90000"/>
              </a:lnSpc>
            </a:pPr>
            <a:r>
              <a:rPr lang="ru-RU" sz="36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13%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родителей не заходят на страницу ребенка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CustomShape 4"/>
          <p:cNvSpPr/>
          <p:nvPr/>
        </p:nvSpPr>
        <p:spPr>
          <a:xfrm>
            <a:off x="4723560" y="2543760"/>
            <a:ext cx="3958560" cy="176976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137160" rIns="137160" bIns="137160" anchor="ctr"/>
          <a:lstStyle/>
          <a:p>
            <a:pPr algn="ctr">
              <a:lnSpc>
                <a:spcPct val="90000"/>
              </a:lnSpc>
            </a:pPr>
            <a:r>
              <a:rPr lang="ru-RU" sz="36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12%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родителей вообще не знают, есть ли у ребенка страничка в соц. сетях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CustomShape 5"/>
          <p:cNvSpPr/>
          <p:nvPr/>
        </p:nvSpPr>
        <p:spPr>
          <a:xfrm>
            <a:off x="468000" y="4509360"/>
            <a:ext cx="3959280" cy="176976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137160" rIns="137160" bIns="137160" anchor="ctr"/>
          <a:lstStyle/>
          <a:p>
            <a:pPr algn="ctr">
              <a:lnSpc>
                <a:spcPct val="90000"/>
              </a:lnSpc>
            </a:pPr>
            <a:r>
              <a:rPr lang="ru-RU" sz="36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85%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детей признаются, что они не могут обходиться без гаджетов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CustomShape 6"/>
          <p:cNvSpPr/>
          <p:nvPr/>
        </p:nvSpPr>
        <p:spPr>
          <a:xfrm>
            <a:off x="4716360" y="4509360"/>
            <a:ext cx="3959280" cy="176976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137160" rIns="137160" bIns="137160" anchor="ctr"/>
          <a:lstStyle/>
          <a:p>
            <a:pPr algn="ctr">
              <a:lnSpc>
                <a:spcPct val="90000"/>
              </a:lnSpc>
            </a:pPr>
            <a:r>
              <a:rPr lang="ru-RU" sz="3600" b="1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50%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детей признались, что они скрывали что-то от родителей в Интернете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172440" y="1845000"/>
            <a:ext cx="8611200" cy="347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800" b="1" strike="noStrike" spc="-1" dirty="0">
                <a:solidFill>
                  <a:srgbClr val="6A3A2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Помните: все, что попало в </a:t>
            </a:r>
            <a:r>
              <a:rPr lang="ru-RU" sz="4800" b="1" u="sng" strike="noStrike" spc="-1" dirty="0">
                <a:solidFill>
                  <a:srgbClr val="FF8119"/>
                </a:solidFill>
                <a:uFill>
                  <a:solidFill>
                    <a:srgbClr val="FFFFFF"/>
                  </a:solidFill>
                </a:uFill>
                <a:latin typeface="Constantia"/>
                <a:hlinkClick r:id="rId2" action="ppaction://hlinkfile"/>
              </a:rPr>
              <a:t>Сеть, останется там навсегда!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685800" y="2292120"/>
            <a:ext cx="7770240" cy="114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CustomShape 2"/>
          <p:cNvSpPr/>
          <p:nvPr/>
        </p:nvSpPr>
        <p:spPr>
          <a:xfrm>
            <a:off x="457200" y="1604520"/>
            <a:ext cx="8227800" cy="39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4" name="Picture 2"/>
          <p:cNvPicPr/>
          <p:nvPr/>
        </p:nvPicPr>
        <p:blipFill>
          <a:blip r:embed="rId2"/>
          <a:stretch/>
        </p:blipFill>
        <p:spPr>
          <a:xfrm>
            <a:off x="72000" y="-101880"/>
            <a:ext cx="9142920" cy="6869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457200" y="220680"/>
            <a:ext cx="8228520" cy="124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6" name="Рисунок 217"/>
          <p:cNvPicPr/>
          <p:nvPr/>
        </p:nvPicPr>
        <p:blipFill>
          <a:blip r:embed="rId2"/>
          <a:stretch/>
        </p:blipFill>
        <p:spPr>
          <a:xfrm>
            <a:off x="111600" y="864000"/>
            <a:ext cx="8960040" cy="503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144360" y="1973160"/>
            <a:ext cx="9003960" cy="7407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2720" indent="-321840">
              <a:lnSpc>
                <a:spcPct val="90000"/>
              </a:lnSpc>
            </a:pPr>
            <a:endParaRPr lang="ru-RU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1840">
              <a:lnSpc>
                <a:spcPct val="90000"/>
              </a:lnSpc>
            </a:pPr>
            <a:endParaRPr lang="ru-RU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1840">
              <a:lnSpc>
                <a:spcPct val="9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1840">
              <a:lnSpc>
                <a:spcPct val="90000"/>
              </a:lnSpc>
            </a:pPr>
            <a:endParaRPr lang="ru-RU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1840">
              <a:lnSpc>
                <a:spcPct val="9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1840">
              <a:lnSpc>
                <a:spcPct val="90000"/>
              </a:lnSpc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 оскорбление в  интернете надо платить -  административный штраф в размере от 1 до 3  тысяч рублей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</a:t>
            </a:r>
          </a:p>
          <a:p>
            <a:pPr marL="342720" indent="-321840">
              <a:lnSpc>
                <a:spcPct val="9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1840">
              <a:lnSpc>
                <a:spcPct val="90000"/>
              </a:lnSpc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- Нецензурная брань в общественном месте  1. В наказание за мат в общественном месте нарушителю порядка положен штраф от 500 до 1000 рублей или арест до 15 суток.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1840">
              <a:lnSpc>
                <a:spcPct val="90000"/>
              </a:lnSpc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1840">
              <a:lnSpc>
                <a:spcPct val="90000"/>
              </a:lnSpc>
            </a:pPr>
            <a:r>
              <a:rPr lang="ru-RU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1840">
              <a:lnSpc>
                <a:spcPct val="90000"/>
              </a:lnSpc>
            </a:pPr>
            <a:r>
              <a:rPr lang="ru-RU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1840">
              <a:lnSpc>
                <a:spcPct val="90000"/>
              </a:lnSpc>
            </a:pPr>
            <a:r>
              <a:rPr lang="ru-RU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1840">
              <a:lnSpc>
                <a:spcPct val="90000"/>
              </a:lnSpc>
            </a:pPr>
            <a:r>
              <a:rPr lang="ru-RU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21840">
              <a:lnSpc>
                <a:spcPct val="90000"/>
              </a:lnSpc>
            </a:pPr>
            <a:r>
              <a:rPr lang="ru-RU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800" b="0" strike="noStrike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2709720" y="728640"/>
            <a:ext cx="3912840" cy="639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2720" indent="-321840">
              <a:lnSpc>
                <a:spcPct val="90000"/>
              </a:lnSpc>
            </a:pPr>
            <a:r>
              <a:rPr lang="ru-RU" sz="3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Размер штрафа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TextShape 3"/>
          <p:cNvSpPr txBox="1"/>
          <p:nvPr/>
        </p:nvSpPr>
        <p:spPr>
          <a:xfrm>
            <a:off x="166140" y="1916832"/>
            <a:ext cx="9000000" cy="448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Статья 282. Возбуждение ненависти либо вражды, а равно унижение человеческого достоинства(в ред. Федерального закона от 27.12.2018 N 519-ФЗ</a:t>
            </a:r>
          </a:p>
        </p:txBody>
      </p:sp>
      <p:sp>
        <p:nvSpPr>
          <p:cNvPr id="160" name="TextShape 4"/>
          <p:cNvSpPr txBox="1"/>
          <p:nvPr/>
        </p:nvSpPr>
        <p:spPr>
          <a:xfrm>
            <a:off x="395536" y="2636912"/>
            <a:ext cx="7200800" cy="232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Статья 5.61. Оскорбление(введена Федеральным законом от 07.12.2011 N 420-ФЗ</a:t>
            </a:r>
            <a:r>
              <a:rPr lang="ru-RU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457200" y="273600"/>
            <a:ext cx="8228520" cy="114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Третья проблема: Снюс!!!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683640" y="1957680"/>
            <a:ext cx="7128360" cy="255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Законом это проблема не решается сейчас!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600" b="0" u="sng" strike="noStrike" spc="-1" dirty="0">
                <a:solidFill>
                  <a:srgbClr val="FF8119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 action="ppaction://hlinkfile"/>
              </a:rPr>
              <a:t>Помните - это проблема есть!</a:t>
            </a:r>
            <a:r>
              <a:rPr lang="ru-RU" sz="3600" b="0" u="sng" strike="noStrike" spc="-1" dirty="0">
                <a:solidFill>
                  <a:srgbClr val="FF8119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3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1504009</TotalTime>
  <Words>690</Words>
  <Application>Microsoft Office PowerPoint</Application>
  <PresentationFormat>Экран (4:3)</PresentationFormat>
  <Paragraphs>102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ПАВ</dc:title>
  <dc:subject/>
  <dc:creator>Maska BIt</dc:creator>
  <dc:description/>
  <cp:lastModifiedBy>Maska BIt</cp:lastModifiedBy>
  <cp:revision>38</cp:revision>
  <dcterms:created xsi:type="dcterms:W3CDTF">2019-10-23T16:46:01Z</dcterms:created>
  <dcterms:modified xsi:type="dcterms:W3CDTF">2019-12-10T18:07:58Z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21</vt:i4>
  </property>
</Properties>
</file>