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2130480"/>
            <a:ext cx="7770600" cy="146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Почему Ваш ребенок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 Вами не разговаривает?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364088" y="4149080"/>
            <a:ext cx="3528392" cy="21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Презентация подготовлена </a:t>
            </a:r>
            <a:endParaRPr lang="ru-RU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социально-психологической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службой </a:t>
            </a:r>
            <a:endParaRPr lang="ru-RU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МОУ гимназии </a:t>
            </a:r>
            <a:endParaRPr lang="ru-RU" sz="22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r"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имени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А.Л.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Кекина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13314" name="Picture 2" descr="https://avatars.mds.yandex.net/get-zen_doc/4348286/pub_6063371dfa23f523d3a9b7ee_606337358a370e16e994515b/scale_1200"/>
          <p:cNvPicPr>
            <a:picLocks noChangeAspect="1" noChangeArrowheads="1"/>
          </p:cNvPicPr>
          <p:nvPr/>
        </p:nvPicPr>
        <p:blipFill>
          <a:blip r:embed="rId2" cstate="print"/>
          <a:srcRect t="16694" b="19123"/>
          <a:stretch>
            <a:fillRect/>
          </a:stretch>
        </p:blipFill>
        <p:spPr bwMode="auto">
          <a:xfrm>
            <a:off x="0" y="3861048"/>
            <a:ext cx="5436096" cy="26168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188640"/>
            <a:ext cx="8227800" cy="40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Если ребенок не хочет проводить время с родителями (закрывается в комнате, отказывается от общения, проявляет грубость, если родители пытаются с ним заговорить) – выработать простые правила взаимодействия и обсудить их с ребенком.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Да, личное время и личное пространство – это важно, надо дать понять, что вы цените личное пространство вашего ребенка. Но какую-то часть времени вам необходимо проводить вместе (прогулки/поездки на выходных, ежедневный прием пищи в кругу семьи и т.п.). Совместное времяпровождение — это хорошая возможность настроить диалог с подростком.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Важно быть последовательными и самим выполнять ваши договоренности.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2" cstate="print"/>
          <a:stretch/>
        </p:blipFill>
        <p:spPr>
          <a:xfrm>
            <a:off x="467640" y="4077000"/>
            <a:ext cx="3850200" cy="2561760"/>
          </a:xfrm>
          <a:prstGeom prst="rect">
            <a:avLst/>
          </a:prstGeom>
          <a:ln>
            <a:noFill/>
          </a:ln>
        </p:spPr>
      </p:pic>
      <p:pic>
        <p:nvPicPr>
          <p:cNvPr id="102" name="Picture 4"/>
          <p:cNvPicPr/>
          <p:nvPr/>
        </p:nvPicPr>
        <p:blipFill>
          <a:blip r:embed="rId3" cstate="print"/>
          <a:stretch/>
        </p:blipFill>
        <p:spPr>
          <a:xfrm>
            <a:off x="4788000" y="4077000"/>
            <a:ext cx="3886560" cy="257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55640" y="274680"/>
            <a:ext cx="755892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1F497D"/>
                </a:solidFill>
                <a:latin typeface="Calibri"/>
                <a:ea typeface="DejaVu Sans"/>
              </a:rPr>
              <a:t>Если вы понимаете, что ситуация не поддается вашему контролю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57200" y="1944000"/>
            <a:ext cx="8227800" cy="457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Обратитесь за помощью в школу (классный руководитель, администрация, социально-психологическая служба). Дайте понять подростку, что посещать психолога — это нормально, так делают не только многие его сверстники, но и взрослые люди.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В случае необходимости дополнительной помощи обратитесь к психотерапевту, психиатру.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3. Дайте знать своему ребенку, что он может рассказать о своих проблемах, позвонив по номеру 8-800-2000-122 — это телефон доверия для детей, подростков и их родителей. 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/>
          <p:nvPr/>
        </p:nvPicPr>
        <p:blipFill>
          <a:blip r:embed="rId2" cstate="print"/>
          <a:stretch/>
        </p:blipFill>
        <p:spPr>
          <a:xfrm>
            <a:off x="513720" y="191880"/>
            <a:ext cx="8126280" cy="644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648000"/>
            <a:ext cx="8227800" cy="547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Мы рекомендуем: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Совместный просмотр фильмов «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родители+дети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» («Легенда №17», «Движение вверх», «Огонь», «Лёд</a:t>
            </a:r>
            <a:r>
              <a:rPr lang="ru-RU" sz="26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», 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«Белый снег», «Гарри 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Поттер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», «Остров собак», «Калашников», «Время первых», «Невидимая сторона»...). Советуем для начала посмотреть эти фильмы самостоятельно. Готовясь к просмотру фильмов, обращайте внимание на возрастные ограничения (6+, 12+ и т. д.). 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Родительский контроль за 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кибермаршрутом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ваших детей.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3. Прочитать книги: 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«Общаться с ребенком. Как?» /Ю.Б. 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Гиппенрейтер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lang="ru-RU" sz="2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«Если с ребенком трудно» /Л.В. </a:t>
            </a:r>
            <a:r>
              <a:rPr lang="ru-RU" sz="2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Петрановская</a:t>
            </a:r>
            <a:r>
              <a:rPr lang="ru-RU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061000"/>
            <a:ext cx="8227800" cy="40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Родители и дети – самые близкие люди. Но бывает так, что между ними нет эмоциональной близости.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 каким причинам это может произойти и как это можно исправить?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0"/>
            <a:ext cx="8227800" cy="112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Факторы, способствующие возникновению психологических проблем у детей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395640" y="1124640"/>
            <a:ext cx="2446560" cy="115020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Подростковый возраст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(кризис)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3132000" y="1124640"/>
            <a:ext cx="2878560" cy="115020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21 век – информационная перегрузка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6228360" y="1124640"/>
            <a:ext cx="2446560" cy="1150200"/>
          </a:xfrm>
          <a:prstGeom prst="roundRect">
            <a:avLst>
              <a:gd name="adj" fmla="val 16667"/>
            </a:avLst>
          </a:prstGeom>
          <a:ln>
            <a:solidFill>
              <a:srgbClr val="4A7EBB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Длительная ситуация пандемии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>
            <a:off x="0" y="4941000"/>
            <a:ext cx="9142200" cy="17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1F497D"/>
                </a:solidFill>
                <a:latin typeface="Calibri"/>
                <a:ea typeface="DejaVu Sans"/>
              </a:rPr>
              <a:t>Возможные последствия: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стресс, неврозы, астения, тревожность, депрессия…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Это ведет к: проблемам в обучении, поведении, проблемам в отношениях с родителями.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4" name="CustomShape 6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7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6" name="Picture 8"/>
          <p:cNvPicPr/>
          <p:nvPr/>
        </p:nvPicPr>
        <p:blipFill>
          <a:blip r:embed="rId2" cstate="print"/>
          <a:stretch/>
        </p:blipFill>
        <p:spPr>
          <a:xfrm>
            <a:off x="2699640" y="2925000"/>
            <a:ext cx="3794040" cy="2212560"/>
          </a:xfrm>
          <a:prstGeom prst="rect">
            <a:avLst/>
          </a:prstGeom>
          <a:ln>
            <a:noFill/>
          </a:ln>
        </p:spPr>
      </p:pic>
      <p:sp>
        <p:nvSpPr>
          <p:cNvPr id="87" name="CustomShape 8"/>
          <p:cNvSpPr/>
          <p:nvPr/>
        </p:nvSpPr>
        <p:spPr>
          <a:xfrm>
            <a:off x="2195640" y="2421000"/>
            <a:ext cx="862200" cy="79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CustomShape 9"/>
          <p:cNvSpPr/>
          <p:nvPr/>
        </p:nvSpPr>
        <p:spPr>
          <a:xfrm>
            <a:off x="4572000" y="2421000"/>
            <a:ext cx="360" cy="57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10"/>
          <p:cNvSpPr/>
          <p:nvPr/>
        </p:nvSpPr>
        <p:spPr>
          <a:xfrm flipH="1">
            <a:off x="5937840" y="2421000"/>
            <a:ext cx="790200" cy="71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720000"/>
            <a:ext cx="8227800" cy="32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Эмоциональная поддержка – очень важный ресурс для ребенка и если он не может получить этот ресурс от родителей, он обращается к другим ресурсам (друзья, группы в соц.сетях и т.д.).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Удовлетворив свою потребность в поддержке «извне», подросток начинает отдаляться от родителей. В результате родители стоят перед закрытой дверью и не могут понять, что происходит с их ребенком.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  <p:pic>
        <p:nvPicPr>
          <p:cNvPr id="91" name="Рисунок 3"/>
          <p:cNvPicPr/>
          <p:nvPr/>
        </p:nvPicPr>
        <p:blipFill>
          <a:blip r:embed="rId2" cstate="print"/>
          <a:stretch/>
        </p:blipFill>
        <p:spPr>
          <a:xfrm>
            <a:off x="179640" y="3717000"/>
            <a:ext cx="4309920" cy="2878560"/>
          </a:xfrm>
          <a:prstGeom prst="rect">
            <a:avLst/>
          </a:prstGeom>
          <a:ln>
            <a:noFill/>
          </a:ln>
        </p:spPr>
      </p:pic>
      <p:pic>
        <p:nvPicPr>
          <p:cNvPr id="92" name="Picture 2"/>
          <p:cNvPicPr/>
          <p:nvPr/>
        </p:nvPicPr>
        <p:blipFill>
          <a:blip r:embed="rId3" cstate="print"/>
          <a:stretch/>
        </p:blipFill>
        <p:spPr>
          <a:xfrm>
            <a:off x="4716000" y="3717000"/>
            <a:ext cx="4170240" cy="283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200" y="2133000"/>
            <a:ext cx="8227800" cy="41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Обращайте внимание на психоэмоциональное состояние своего ребенка.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Важно дать понять подростку, что он может рассказать о своем состоянии и получит от родителя поддержку, а не равнодушие или осуждение.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Не бойтесь обращаться за помощью к специалистам (психолог, психотерапевт, невролог). Главное – не запускать проблему, если она имеется.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 cstate="print"/>
          <a:stretch/>
        </p:blipFill>
        <p:spPr>
          <a:xfrm>
            <a:off x="3132000" y="476640"/>
            <a:ext cx="2765880" cy="155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2232000"/>
            <a:ext cx="8227800" cy="24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суете рабочих дней родители не всегда успевают полноценно общаться со своими детьми. Но заметить негативные поведенческие проявления можно и за короткий промежуток времени.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Обратите внимание на типичные признаки депрессии у детей и подростков.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Содержимое 3"/>
          <p:cNvPicPr/>
          <p:nvPr/>
        </p:nvPicPr>
        <p:blipFill>
          <a:blip r:embed="rId2" cstate="print"/>
          <a:stretch/>
        </p:blipFill>
        <p:spPr>
          <a:xfrm>
            <a:off x="251640" y="206640"/>
            <a:ext cx="8597520" cy="646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57200" y="1600200"/>
            <a:ext cx="8227800" cy="49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Важно понимать, что эти 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симптомы могут проявляться не сразу, а постепенно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Ваша задача как родителя — 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вовремя отследить 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тревожные симптомы и обратиться к специалистам.</a:t>
            </a: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Депрессия у подростков </a:t>
            </a:r>
            <a:r>
              <a:rPr lang="ru-RU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может сопровождаться внезапным всплеском хорошего настроени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я — ребенок шутит, радуется, общается. Но через час снова сидит уставший, грустный и недовольный.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55640" y="274680"/>
            <a:ext cx="755892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1F497D"/>
                </a:solidFill>
                <a:latin typeface="Calibri"/>
                <a:ea typeface="DejaVu Sans"/>
              </a:rPr>
              <a:t>Интересуйтесь жизнью ребенка, а не только оценками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57200" y="1728000"/>
            <a:ext cx="8227800" cy="479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Проявляйте интерес к увлечениям подростка, обсуждайте интересные ему предметы и темы.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Разговаривайте в комфортной для него обстановке. Постарайтесь выяснить, что именно вызывает беспокойство.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3. Важно не контролировать ребенка, а болеть за него — узнавать про новости в школе, выслушивать и поддерживать. Показывать, что у вас с ним общая жизнь, что нет «важных» дел (то есть «взрослых») и «неважных» — «детских». 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4. Школа занимает в жизни ребенка такое же место, как и у взрослых — работа. Иногда от нее хочется отдохнуть.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606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Ваш ребенок  с Вами не разговаривает?</dc:title>
  <dc:subject/>
  <dc:creator>Анастасия</dc:creator>
  <dc:description/>
  <cp:lastModifiedBy>Анастасия</cp:lastModifiedBy>
  <cp:revision>31</cp:revision>
  <dcterms:created xsi:type="dcterms:W3CDTF">2021-03-14T15:41:16Z</dcterms:created>
  <dcterms:modified xsi:type="dcterms:W3CDTF">2022-02-09T15:02:05Z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