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395640" y="908640"/>
            <a:ext cx="8349480" cy="34564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Эмоциональное состояние подростков в ситуации неопределенности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3240000" y="4365104"/>
            <a:ext cx="5508464" cy="1652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Презентацию подготовила</a:t>
            </a:r>
          </a:p>
          <a:p>
            <a:pPr algn="r">
              <a:lnSpc>
                <a:spcPct val="100000"/>
              </a:lnSpc>
            </a:pPr>
            <a:r>
              <a:rPr lang="ru-RU" sz="2400" spc="-1" dirty="0" smtClean="0">
                <a:solidFill>
                  <a:srgbClr val="000000"/>
                </a:solidFill>
                <a:latin typeface="Calibri"/>
                <a:ea typeface="DejaVu Sans"/>
              </a:rPr>
              <a:t>п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едагог-психолог </a:t>
            </a:r>
          </a:p>
          <a:p>
            <a:pPr algn="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МОУ гимназии имени А.Л. </a:t>
            </a:r>
            <a:r>
              <a:rPr lang="ru-RU" sz="24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Кекина</a:t>
            </a:r>
            <a:endParaRPr lang="ru-RU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Лапотникова </a:t>
            </a:r>
            <a:endParaRPr lang="ru-RU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Анастасия Михайловна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4338" name="Picture 2" descr="https://www.b17.ru/foto/article/297771.jpg"/>
          <p:cNvPicPr>
            <a:picLocks noChangeAspect="1" noChangeArrowheads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 bwMode="auto">
          <a:xfrm>
            <a:off x="179512" y="3717032"/>
            <a:ext cx="4128393" cy="29242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16000" y="274680"/>
            <a:ext cx="878112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Возможные варианты действий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457200" y="1728000"/>
            <a:ext cx="8226000" cy="439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Демонстрировать, что родитель готов оказать </a:t>
            </a:r>
            <a:r>
              <a:rPr lang="ru-RU" sz="2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помощь и поддержку</a:t>
            </a:r>
            <a:r>
              <a:rPr lang="ru-RU" sz="20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 любой ситуации. Важно выбрать способ, который будет близок и понятен именно вашему ребенку (совместные занятия, похвала, объятия и т.п.)</a:t>
            </a:r>
            <a:endParaRPr lang="ru-RU" sz="2000" b="0" strike="noStrike" spc="-1" dirty="0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Помочь подростку </a:t>
            </a:r>
            <a:r>
              <a:rPr lang="ru-RU" sz="2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осмыслить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происходящее, научить его </a:t>
            </a:r>
            <a:r>
              <a:rPr lang="ru-RU" sz="2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проговаривать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свои переживания</a:t>
            </a:r>
            <a:endParaRPr lang="ru-RU" sz="2000" b="0" strike="noStrike" spc="-1" dirty="0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Уважать </a:t>
            </a:r>
            <a:r>
              <a:rPr lang="ru-RU" sz="2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личное пространство</a:t>
            </a:r>
            <a:r>
              <a:rPr lang="ru-RU" sz="20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(дать время побыть в одиночестве, пообщаться со сверстниками по интернету)</a:t>
            </a:r>
            <a:endParaRPr lang="ru-RU" sz="2000" b="0" strike="noStrike" spc="-1" dirty="0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Помочь подростку </a:t>
            </a:r>
            <a:r>
              <a:rPr lang="ru-RU" sz="2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упорядочить свою деятельность</a:t>
            </a:r>
            <a:endParaRPr lang="ru-RU" sz="2000" b="0" strike="noStrike" spc="-1" dirty="0">
              <a:solidFill>
                <a:srgbClr val="0070C0"/>
              </a:solidFill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Научиться самому и научить ребенка применять </a:t>
            </a:r>
            <a:r>
              <a:rPr lang="ru-RU" sz="2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навыки расслабления, снятия эмоционального напряжения</a:t>
            </a:r>
            <a:endParaRPr lang="ru-RU" sz="2000" b="0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16000" y="274680"/>
            <a:ext cx="878112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Пример построения диалога с подростком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457200" y="1800000"/>
            <a:ext cx="8226000" cy="432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Начало. Демонстрируем заинтересованность: </a:t>
            </a:r>
            <a:r>
              <a:rPr lang="ru-RU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«Мне показалось, что в последнее время ты выглядишь расстроенным, у тебя что-то случилось?»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ru-RU" sz="18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Активное слушание + уточняющие вопросы. Пересказать то, что подросток рассказал вам, чтобы он убедился, что вы действительно поняли суть услышанного и ничего не пропустили: </a:t>
            </a:r>
            <a:r>
              <a:rPr lang="ru-RU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«Правильно ли я тебя понял(а), что …?»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ru-RU" sz="18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Выработка плана действий: </a:t>
            </a:r>
            <a:r>
              <a:rPr lang="ru-RU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«Давай подумаем, какие могут быть выходы из этой ситуации? Как ты раньше справлялся с трудностями? Что бы ты сказал, если бы на твоем месте был твой друг?»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ru-RU" sz="18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Успокоение, личный пример: </a:t>
            </a:r>
            <a:r>
              <a:rPr lang="ru-RU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«Иногда мы все чувствуем себя подавленными, неспособными что-либо изменить, но потом это состояние проходит»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57200" y="274680"/>
            <a:ext cx="822600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Как справиться со стрессом?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457200" y="1600200"/>
            <a:ext cx="8226000" cy="452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3" name="Рисунок 142"/>
          <p:cNvPicPr/>
          <p:nvPr/>
        </p:nvPicPr>
        <p:blipFill>
          <a:blip r:embed="rId2" cstate="print"/>
          <a:stretch/>
        </p:blipFill>
        <p:spPr>
          <a:xfrm>
            <a:off x="1466640" y="1512000"/>
            <a:ext cx="6162480" cy="525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57200" y="274680"/>
            <a:ext cx="822600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Как справиться со стрессом?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457200" y="1944000"/>
            <a:ext cx="8226000" cy="417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32000" indent="-320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Выясняем, </a:t>
            </a:r>
            <a:r>
              <a:rPr lang="ru-RU" sz="2800" b="0" strike="noStrike" spc="-1">
                <a:solidFill>
                  <a:srgbClr val="800000"/>
                </a:solidFill>
                <a:latin typeface="Calibri"/>
                <a:ea typeface="DejaVu Sans"/>
              </a:rPr>
              <a:t>откуда исходит стресс</a:t>
            </a:r>
            <a:endParaRPr lang="ru-RU" sz="2800" b="0" strike="noStrike" spc="-1">
              <a:latin typeface="Arial"/>
            </a:endParaRPr>
          </a:p>
          <a:p>
            <a:pPr marL="432000" indent="-320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Стараемся </a:t>
            </a:r>
            <a:r>
              <a:rPr lang="ru-RU" sz="2800" b="0" strike="noStrike" spc="-1">
                <a:solidFill>
                  <a:srgbClr val="800000"/>
                </a:solidFill>
                <a:latin typeface="Calibri"/>
                <a:ea typeface="DejaVu Sans"/>
              </a:rPr>
              <a:t>выговориться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(специалисту или близкому человеку)</a:t>
            </a:r>
            <a:endParaRPr lang="ru-RU" sz="2800" b="0" strike="noStrike" spc="-1">
              <a:latin typeface="Arial"/>
            </a:endParaRPr>
          </a:p>
          <a:p>
            <a:pPr marL="432000" indent="-320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Делаем то, что приносит нам </a:t>
            </a:r>
            <a:r>
              <a:rPr lang="ru-RU" sz="2800" b="0" strike="noStrike" spc="-1">
                <a:solidFill>
                  <a:srgbClr val="800000"/>
                </a:solidFill>
                <a:latin typeface="Calibri"/>
                <a:ea typeface="DejaVu Sans"/>
              </a:rPr>
              <a:t>удовольствие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(музыка, фильмы, спорт, хобби…)</a:t>
            </a:r>
            <a:endParaRPr lang="ru-RU" sz="2800" b="0" strike="noStrike" spc="-1">
              <a:latin typeface="Arial"/>
            </a:endParaRPr>
          </a:p>
          <a:p>
            <a:pPr marL="432000" indent="-320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Учимся </a:t>
            </a:r>
            <a:r>
              <a:rPr lang="ru-RU" sz="2800" b="0" strike="noStrike" spc="-1">
                <a:solidFill>
                  <a:srgbClr val="800000"/>
                </a:solidFill>
                <a:latin typeface="Calibri"/>
                <a:ea typeface="DejaVu Sans"/>
              </a:rPr>
              <a:t>управлять своим временем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(планируем, расставляем приоритеты, обязательно выделяем время на отдых)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57200" y="274680"/>
            <a:ext cx="8226000" cy="80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Спасибо за внимание!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147" name="Picture 2"/>
          <p:cNvPicPr/>
          <p:nvPr/>
        </p:nvPicPr>
        <p:blipFill>
          <a:blip r:embed="rId2" cstate="print"/>
          <a:srcRect t="6783" b="6201"/>
          <a:stretch/>
        </p:blipFill>
        <p:spPr>
          <a:xfrm>
            <a:off x="2017080" y="1224000"/>
            <a:ext cx="4678560" cy="530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16000" y="274680"/>
            <a:ext cx="878112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Пандемия — ситуация, в которой мы сейчас оказались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216000" y="2204864"/>
            <a:ext cx="4895280" cy="42024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Это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кризисная ситуация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для всех (в том числе и для детей)</a:t>
            </a:r>
            <a:endParaRPr lang="ru-RU" sz="2000" b="0" strike="noStrike" spc="-1" dirty="0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Внешние обстоятельства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резко изменились,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привычный уклад жизни становится невозможным</a:t>
            </a:r>
            <a:endParaRPr lang="ru-RU" sz="2000" b="0" strike="noStrike" spc="-1" dirty="0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Жизнь в новых обстоятельствах требует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изменения поведения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поиска новых форм приспособления</a:t>
            </a:r>
            <a:endParaRPr lang="ru-RU" sz="2000" b="0" strike="noStrike" spc="-1" dirty="0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Переживая эту ситуацию, подросток меняется (происходит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личностный рост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19" name="Рисунок 118"/>
          <p:cNvPicPr/>
          <p:nvPr/>
        </p:nvPicPr>
        <p:blipFill>
          <a:blip r:embed="rId2" cstate="print"/>
          <a:stretch/>
        </p:blipFill>
        <p:spPr>
          <a:xfrm>
            <a:off x="5037840" y="1941840"/>
            <a:ext cx="4033440" cy="403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720000"/>
            <a:ext cx="8226000" cy="54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Изменения, которые происходят вокруг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marL="343080" indent="-33948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Быстрые и неожиданные (ситуация меняется буквально каждый день)</a:t>
            </a:r>
            <a:endParaRPr lang="ru-RU" sz="3200" b="0" strike="noStrike" spc="-1">
              <a:latin typeface="Arial"/>
            </a:endParaRPr>
          </a:p>
          <a:p>
            <a:pPr marL="343080" indent="-33948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Всесторонние (могут охватывать разные сферы нашей жизни)</a:t>
            </a:r>
            <a:endParaRPr lang="ru-RU" sz="3200" b="0" strike="noStrike" spc="-1">
              <a:latin typeface="Arial"/>
            </a:endParaRPr>
          </a:p>
          <a:p>
            <a:pPr marL="343080" indent="-33948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Неподвластные нашему влиянию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4644008" y="1628800"/>
            <a:ext cx="360" cy="600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Table 1"/>
          <p:cNvGraphicFramePr/>
          <p:nvPr/>
        </p:nvGraphicFramePr>
        <p:xfrm>
          <a:off x="457200" y="1080000"/>
          <a:ext cx="8229600" cy="49471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66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Старый уклад жизни</a:t>
                      </a:r>
                      <a:endParaRPr lang="ru-RU" sz="2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Новый уклад жизни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</a:tr>
              <a:tr h="3915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1. Общение проходило с тактильным контактом (приветствие — объятия и т. п.)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Noto Sans CJK SC Regular"/>
                        </a:rPr>
                        <a:t>2. Пропускной режим в школе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Noto Sans CJK SC Regular"/>
                        </a:rPr>
                        <a:t>3. Школьное обучение проходило в разных кабинетах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Noto Sans CJK SC Regular"/>
                        </a:rPr>
                        <a:t>4. Путешествия, поездки, экскурсии — много новых впечатлений, новой информации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1. Соблюдение социальной дистанции, общение ещё больше переходит онлайн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Noto Sans CJK SC Regular"/>
                        </a:rPr>
                        <a:t>2. В школе на входе обязательное измерение температуры и обработка рук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Noto Sans CJK SC Regular"/>
                        </a:rPr>
                        <a:t>3. Один кабинет — отсутствие разнообразия, недостаток физической активности (приводит к повышенной утомляемости, скуке…)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Noto Sans CJK SC Regular"/>
                        </a:rPr>
                        <a:t>4. Длительное нахождение на самоизоляции (в одном месте, в одном городе) может привести к апатии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3" name="CustomShape 2"/>
          <p:cNvSpPr/>
          <p:nvPr/>
        </p:nvSpPr>
        <p:spPr>
          <a:xfrm>
            <a:off x="216000" y="72000"/>
            <a:ext cx="8781120" cy="100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На смену старым формам поведения приходят новые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144000" y="1584000"/>
            <a:ext cx="4349160" cy="48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7375E"/>
                </a:solidFill>
                <a:latin typeface="Calibri"/>
                <a:ea typeface="DejaVu Sans"/>
              </a:rPr>
              <a:t>Позитивно</a:t>
            </a:r>
            <a:endParaRPr lang="ru-RU" sz="26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17375E"/>
                </a:solidFill>
                <a:latin typeface="Calibri"/>
                <a:ea typeface="DejaVu Sans"/>
              </a:rPr>
              <a:t>Новые обстоятельства могут вызвать у подростка </a:t>
            </a:r>
            <a:r>
              <a:rPr lang="ru-RU" sz="1800" b="1" strike="noStrike" spc="-1">
                <a:solidFill>
                  <a:srgbClr val="17375E"/>
                </a:solidFill>
                <a:latin typeface="Calibri"/>
                <a:ea typeface="DejaVu Sans"/>
              </a:rPr>
              <a:t>любопытство</a:t>
            </a:r>
            <a:r>
              <a:rPr lang="ru-RU" sz="1800" b="0" strike="noStrike" spc="-1">
                <a:solidFill>
                  <a:srgbClr val="17375E"/>
                </a:solidFill>
                <a:latin typeface="Calibri"/>
                <a:ea typeface="DejaVu Sans"/>
              </a:rPr>
              <a:t>, стать стимулом к познанию нового, </a:t>
            </a:r>
            <a:r>
              <a:rPr lang="ru-RU" sz="1800" b="1" strike="noStrike" spc="-1">
                <a:solidFill>
                  <a:srgbClr val="17375E"/>
                </a:solidFill>
                <a:latin typeface="Calibri"/>
                <a:ea typeface="DejaVu Sans"/>
              </a:rPr>
              <a:t>поиску</a:t>
            </a:r>
            <a:r>
              <a:rPr lang="ru-RU" sz="1800" b="0" strike="noStrike" spc="-1">
                <a:solidFill>
                  <a:srgbClr val="17375E"/>
                </a:solidFill>
                <a:latin typeface="Calibri"/>
                <a:ea typeface="DejaVu Sans"/>
              </a:rPr>
              <a:t> возможных путей решения возникающих проблем;</a:t>
            </a:r>
            <a:endParaRPr lang="ru-RU" sz="18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17375E"/>
                </a:solidFill>
                <a:latin typeface="Calibri"/>
                <a:ea typeface="DejaVu Sans"/>
              </a:rPr>
              <a:t>Находят </a:t>
            </a:r>
            <a:r>
              <a:rPr lang="ru-RU" sz="1800" b="1" strike="noStrike" spc="-1">
                <a:solidFill>
                  <a:srgbClr val="17375E"/>
                </a:solidFill>
                <a:latin typeface="Calibri"/>
                <a:ea typeface="DejaVu Sans"/>
              </a:rPr>
              <a:t>новые возможности для самораскрытия и самосовершенствования</a:t>
            </a:r>
            <a:r>
              <a:rPr lang="ru-RU" sz="1800" b="0" strike="noStrike" spc="-1">
                <a:solidFill>
                  <a:srgbClr val="17375E"/>
                </a:solidFill>
                <a:latin typeface="Calibri"/>
                <a:ea typeface="DejaVu Sans"/>
              </a:rPr>
              <a:t> (образовательные онлайн-площадки, самовыражение в социальных сетях)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493880" y="1584000"/>
            <a:ext cx="4433760" cy="45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C00000"/>
                </a:solidFill>
                <a:latin typeface="Calibri"/>
                <a:ea typeface="DejaVu Sans"/>
              </a:rPr>
              <a:t>Негативно</a:t>
            </a:r>
            <a:endParaRPr lang="ru-RU" sz="2600" b="0" strike="noStrike" spc="-1">
              <a:latin typeface="Arial"/>
            </a:endParaRPr>
          </a:p>
          <a:p>
            <a:pPr marL="268200" indent="-2656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В ситуации неопределенности у ребенка может возникнуть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DejaVu Sans"/>
              </a:rPr>
              <a:t>страх неизвестности</a:t>
            </a:r>
            <a:r>
              <a:rPr lang="ru-RU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 (тревожные мысли);</a:t>
            </a:r>
            <a:endParaRPr lang="ru-RU" sz="1800" b="0" strike="noStrike" spc="-1">
              <a:latin typeface="Arial"/>
            </a:endParaRPr>
          </a:p>
          <a:p>
            <a:pPr marL="268200" indent="-2656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DejaVu Sans"/>
              </a:rPr>
              <a:t>Усталость и подавленность.</a:t>
            </a:r>
            <a:r>
              <a:rPr lang="ru-RU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 Когда человек долго пребывает в ситуации неопределенности, его внутренние эмоциональные ресурсы сильно истощаются, что может привести к апатии и преобладанию плохого настроения;</a:t>
            </a:r>
            <a:endParaRPr lang="ru-RU" sz="1800" b="0" strike="noStrike" spc="-1">
              <a:latin typeface="Arial"/>
            </a:endParaRPr>
          </a:p>
          <a:p>
            <a:pPr marL="268200" indent="-2656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DejaVu Sans"/>
              </a:rPr>
              <a:t>Напряженность в отношениях с родителями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16000" y="274680"/>
            <a:ext cx="878112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Как подростки могут реагировать на кризисную ситуацию?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16000" y="274680"/>
            <a:ext cx="878112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Важно!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457200" y="1584000"/>
            <a:ext cx="8226000" cy="45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Любые кризисные обстоятельства могут привести к психологическим проблемам, которые проявляются в том числе в различных видах отклоняющегося поведения.</a:t>
            </a:r>
            <a:endParaRPr lang="ru-RU" sz="2200" b="0" strike="noStrike" spc="-1" dirty="0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200" b="0" strike="noStrike" spc="-1" dirty="0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Задача родителей и педагогов — вовремя распознать тревожные сигналы в поведении ребенка и помочь ему справиться с проблемой!</a:t>
            </a:r>
            <a:endParaRPr lang="ru-RU" sz="2200" b="0" strike="noStrike" spc="-1" dirty="0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200" b="0" strike="noStrike" spc="-1" dirty="0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Обратиться за помощью к специалистам (классный руководитель, социально-психологическая служба гимназии)</a:t>
            </a:r>
            <a:endParaRPr lang="ru-RU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1" name="Picture 2"/>
          <p:cNvPicPr/>
          <p:nvPr/>
        </p:nvPicPr>
        <p:blipFill>
          <a:blip r:embed="rId2" cstate="print"/>
          <a:srcRect t="39646" b="4870"/>
          <a:stretch/>
        </p:blipFill>
        <p:spPr>
          <a:xfrm>
            <a:off x="0" y="0"/>
            <a:ext cx="9142200" cy="717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1584000"/>
            <a:ext cx="8226000" cy="45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3" name="Рисунок 132"/>
          <p:cNvPicPr/>
          <p:nvPr/>
        </p:nvPicPr>
        <p:blipFill>
          <a:blip r:embed="rId2" cstate="print"/>
          <a:srcRect r="11040"/>
          <a:stretch/>
        </p:blipFill>
        <p:spPr>
          <a:xfrm>
            <a:off x="-9360" y="0"/>
            <a:ext cx="9151560" cy="685656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0" y="-72000"/>
            <a:ext cx="8781120" cy="194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Как мы можем помочь?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216000" y="274680"/>
            <a:ext cx="878112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Три простых вопроса подростку в ситуации неопределенности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457200" y="1872000"/>
            <a:ext cx="8226000" cy="425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Как я воспринимаю эту ситуацию?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(например: «Я воспринимаю эту ситуацию как угрожающую моей безопасности»; «Я воспринимаю это как вызов, очередную задачу, которую надо решить»...) </a:t>
            </a:r>
            <a:endParaRPr lang="ru-RU" sz="2000" b="0" strike="noStrike" spc="-1" dirty="0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Как я к этому отношусь?</a:t>
            </a:r>
            <a:r>
              <a:rPr lang="ru-RU" sz="20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(например: «Я отношусь к этому с тревогой, страхом», «Я уверен, что смогу преодолеть это», «Я недоволен, что в моей жизни появились новые обстоятельства»...)</a:t>
            </a:r>
            <a:endParaRPr lang="ru-RU" sz="2000" b="0" strike="noStrike" spc="-1" dirty="0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Каков мой план действий?</a:t>
            </a:r>
            <a:r>
              <a:rPr lang="ru-RU" sz="20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(например: «Необходимо расставить жизненные приоритеты с учетом новых обстоятельств», «Больше времени уделять заботе о себе и своих близких», «Соблюдать ритуалы безопасности»...)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274</TotalTime>
  <Words>722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ребёнком:  как добиться желаемого поведения?</dc:title>
  <dc:subject/>
  <dc:creator>Анастасия</dc:creator>
  <dc:description/>
  <cp:lastModifiedBy>Анастасия</cp:lastModifiedBy>
  <cp:revision>88</cp:revision>
  <dcterms:created xsi:type="dcterms:W3CDTF">2019-10-03T16:59:21Z</dcterms:created>
  <dcterms:modified xsi:type="dcterms:W3CDTF">2022-02-09T15:05:54Z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